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8" r:id="rId6"/>
  </p:sldMasterIdLst>
  <p:notesMasterIdLst>
    <p:notesMasterId r:id="rId51"/>
  </p:notesMasterIdLst>
  <p:sldIdLst>
    <p:sldId id="257" r:id="rId7"/>
    <p:sldId id="273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6" r:id="rId25"/>
    <p:sldId id="307" r:id="rId26"/>
    <p:sldId id="305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274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9" r:id="rId49"/>
    <p:sldId id="328" r:id="rId50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0613"/>
    <a:srgbClr val="008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305"/>
    <p:restoredTop sz="73176"/>
  </p:normalViewPr>
  <p:slideViewPr>
    <p:cSldViewPr snapToGrid="0" showGuides="1">
      <p:cViewPr>
        <p:scale>
          <a:sx n="140" d="100"/>
          <a:sy n="140" d="100"/>
        </p:scale>
        <p:origin x="2128" y="-4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microsoft.com/office/2016/11/relationships/changesInfo" Target="changesInfos/changesInfo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bke Mentrop" userId="a5fd0953-9758-4754-b4a9-626fc4b84425" providerId="ADAL" clId="{05297A8E-1A5D-314B-9DDF-A557290379D0}"/>
    <pc:docChg chg="modSld">
      <pc:chgData name="Lobke Mentrop" userId="a5fd0953-9758-4754-b4a9-626fc4b84425" providerId="ADAL" clId="{05297A8E-1A5D-314B-9DDF-A557290379D0}" dt="2025-03-24T15:46:30.066" v="13" actId="20577"/>
      <pc:docMkLst>
        <pc:docMk/>
      </pc:docMkLst>
      <pc:sldChg chg="modSp mod">
        <pc:chgData name="Lobke Mentrop" userId="a5fd0953-9758-4754-b4a9-626fc4b84425" providerId="ADAL" clId="{05297A8E-1A5D-314B-9DDF-A557290379D0}" dt="2025-03-24T15:39:48.170" v="3" actId="20577"/>
        <pc:sldMkLst>
          <pc:docMk/>
          <pc:sldMk cId="2515056424" sldId="273"/>
        </pc:sldMkLst>
        <pc:spChg chg="mod">
          <ac:chgData name="Lobke Mentrop" userId="a5fd0953-9758-4754-b4a9-626fc4b84425" providerId="ADAL" clId="{05297A8E-1A5D-314B-9DDF-A557290379D0}" dt="2025-03-24T15:39:40.177" v="0" actId="20577"/>
          <ac:spMkLst>
            <pc:docMk/>
            <pc:sldMk cId="2515056424" sldId="273"/>
            <ac:spMk id="6" creationId="{04E28E98-8F2D-645E-28AB-477EB31C56C7}"/>
          </ac:spMkLst>
        </pc:spChg>
        <pc:spChg chg="mod">
          <ac:chgData name="Lobke Mentrop" userId="a5fd0953-9758-4754-b4a9-626fc4b84425" providerId="ADAL" clId="{05297A8E-1A5D-314B-9DDF-A557290379D0}" dt="2025-03-24T15:39:44.795" v="1" actId="20577"/>
          <ac:spMkLst>
            <pc:docMk/>
            <pc:sldMk cId="2515056424" sldId="273"/>
            <ac:spMk id="7" creationId="{F31896CB-0AD2-E316-1E4E-31F9A11D62DC}"/>
          </ac:spMkLst>
        </pc:spChg>
        <pc:spChg chg="mod">
          <ac:chgData name="Lobke Mentrop" userId="a5fd0953-9758-4754-b4a9-626fc4b84425" providerId="ADAL" clId="{05297A8E-1A5D-314B-9DDF-A557290379D0}" dt="2025-03-24T15:39:46.617" v="2" actId="20577"/>
          <ac:spMkLst>
            <pc:docMk/>
            <pc:sldMk cId="2515056424" sldId="273"/>
            <ac:spMk id="8" creationId="{35A1C747-42BC-5987-88E4-417EA0055C7A}"/>
          </ac:spMkLst>
        </pc:spChg>
        <pc:spChg chg="mod">
          <ac:chgData name="Lobke Mentrop" userId="a5fd0953-9758-4754-b4a9-626fc4b84425" providerId="ADAL" clId="{05297A8E-1A5D-314B-9DDF-A557290379D0}" dt="2025-03-24T15:39:48.170" v="3" actId="20577"/>
          <ac:spMkLst>
            <pc:docMk/>
            <pc:sldMk cId="2515056424" sldId="273"/>
            <ac:spMk id="9" creationId="{F0F27419-2916-DAC3-F86E-0836EEAE33BE}"/>
          </ac:spMkLst>
        </pc:spChg>
      </pc:sldChg>
      <pc:sldChg chg="modSp mod">
        <pc:chgData name="Lobke Mentrop" userId="a5fd0953-9758-4754-b4a9-626fc4b84425" providerId="ADAL" clId="{05297A8E-1A5D-314B-9DDF-A557290379D0}" dt="2025-03-24T15:40:09.027" v="4" actId="20577"/>
        <pc:sldMkLst>
          <pc:docMk/>
          <pc:sldMk cId="2326860573" sldId="290"/>
        </pc:sldMkLst>
        <pc:spChg chg="mod">
          <ac:chgData name="Lobke Mentrop" userId="a5fd0953-9758-4754-b4a9-626fc4b84425" providerId="ADAL" clId="{05297A8E-1A5D-314B-9DDF-A557290379D0}" dt="2025-03-24T15:40:09.027" v="4" actId="20577"/>
          <ac:spMkLst>
            <pc:docMk/>
            <pc:sldMk cId="2326860573" sldId="290"/>
            <ac:spMk id="2" creationId="{86C6FA99-B79F-5F28-015F-892840A71F6E}"/>
          </ac:spMkLst>
        </pc:spChg>
      </pc:sldChg>
      <pc:sldChg chg="modSp mod">
        <pc:chgData name="Lobke Mentrop" userId="a5fd0953-9758-4754-b4a9-626fc4b84425" providerId="ADAL" clId="{05297A8E-1A5D-314B-9DDF-A557290379D0}" dt="2025-03-24T15:40:29.497" v="5" actId="20577"/>
        <pc:sldMkLst>
          <pc:docMk/>
          <pc:sldMk cId="1898169400" sldId="292"/>
        </pc:sldMkLst>
        <pc:spChg chg="mod">
          <ac:chgData name="Lobke Mentrop" userId="a5fd0953-9758-4754-b4a9-626fc4b84425" providerId="ADAL" clId="{05297A8E-1A5D-314B-9DDF-A557290379D0}" dt="2025-03-24T15:40:29.497" v="5" actId="20577"/>
          <ac:spMkLst>
            <pc:docMk/>
            <pc:sldMk cId="1898169400" sldId="292"/>
            <ac:spMk id="2" creationId="{EBCC2D54-BE51-4FC1-10DB-3F54857C7DD7}"/>
          </ac:spMkLst>
        </pc:spChg>
      </pc:sldChg>
      <pc:sldChg chg="modNotesTx">
        <pc:chgData name="Lobke Mentrop" userId="a5fd0953-9758-4754-b4a9-626fc4b84425" providerId="ADAL" clId="{05297A8E-1A5D-314B-9DDF-A557290379D0}" dt="2025-03-24T15:41:48.939" v="6" actId="20577"/>
        <pc:sldMkLst>
          <pc:docMk/>
          <pc:sldMk cId="2516844535" sldId="294"/>
        </pc:sldMkLst>
      </pc:sldChg>
      <pc:sldChg chg="modSp mod">
        <pc:chgData name="Lobke Mentrop" userId="a5fd0953-9758-4754-b4a9-626fc4b84425" providerId="ADAL" clId="{05297A8E-1A5D-314B-9DDF-A557290379D0}" dt="2025-03-24T15:44:00.145" v="7" actId="20577"/>
        <pc:sldMkLst>
          <pc:docMk/>
          <pc:sldMk cId="4017197044" sldId="307"/>
        </pc:sldMkLst>
        <pc:spChg chg="mod">
          <ac:chgData name="Lobke Mentrop" userId="a5fd0953-9758-4754-b4a9-626fc4b84425" providerId="ADAL" clId="{05297A8E-1A5D-314B-9DDF-A557290379D0}" dt="2025-03-24T15:44:00.145" v="7" actId="20577"/>
          <ac:spMkLst>
            <pc:docMk/>
            <pc:sldMk cId="4017197044" sldId="307"/>
            <ac:spMk id="2" creationId="{01F1D3F9-F30C-F25D-DC51-4BEBA0333A5E}"/>
          </ac:spMkLst>
        </pc:spChg>
      </pc:sldChg>
      <pc:sldChg chg="modSp mod">
        <pc:chgData name="Lobke Mentrop" userId="a5fd0953-9758-4754-b4a9-626fc4b84425" providerId="ADAL" clId="{05297A8E-1A5D-314B-9DDF-A557290379D0}" dt="2025-03-24T15:44:35.007" v="8" actId="20577"/>
        <pc:sldMkLst>
          <pc:docMk/>
          <pc:sldMk cId="2811389839" sldId="312"/>
        </pc:sldMkLst>
        <pc:spChg chg="mod">
          <ac:chgData name="Lobke Mentrop" userId="a5fd0953-9758-4754-b4a9-626fc4b84425" providerId="ADAL" clId="{05297A8E-1A5D-314B-9DDF-A557290379D0}" dt="2025-03-24T15:44:35.007" v="8" actId="20577"/>
          <ac:spMkLst>
            <pc:docMk/>
            <pc:sldMk cId="2811389839" sldId="312"/>
            <ac:spMk id="2" creationId="{627BDEA3-4030-5043-3D1C-7115D36C9B06}"/>
          </ac:spMkLst>
        </pc:spChg>
      </pc:sldChg>
      <pc:sldChg chg="modSp mod">
        <pc:chgData name="Lobke Mentrop" userId="a5fd0953-9758-4754-b4a9-626fc4b84425" providerId="ADAL" clId="{05297A8E-1A5D-314B-9DDF-A557290379D0}" dt="2025-03-24T15:45:23.387" v="9" actId="20577"/>
        <pc:sldMkLst>
          <pc:docMk/>
          <pc:sldMk cId="506327336" sldId="314"/>
        </pc:sldMkLst>
        <pc:spChg chg="mod">
          <ac:chgData name="Lobke Mentrop" userId="a5fd0953-9758-4754-b4a9-626fc4b84425" providerId="ADAL" clId="{05297A8E-1A5D-314B-9DDF-A557290379D0}" dt="2025-03-24T15:45:23.387" v="9" actId="20577"/>
          <ac:spMkLst>
            <pc:docMk/>
            <pc:sldMk cId="506327336" sldId="314"/>
            <ac:spMk id="2" creationId="{CC88D9E3-BEA7-E15F-60B4-DF819F1BF067}"/>
          </ac:spMkLst>
        </pc:spChg>
      </pc:sldChg>
      <pc:sldChg chg="modSp mod">
        <pc:chgData name="Lobke Mentrop" userId="a5fd0953-9758-4754-b4a9-626fc4b84425" providerId="ADAL" clId="{05297A8E-1A5D-314B-9DDF-A557290379D0}" dt="2025-03-24T15:45:56.856" v="10" actId="20577"/>
        <pc:sldMkLst>
          <pc:docMk/>
          <pc:sldMk cId="661525728" sldId="319"/>
        </pc:sldMkLst>
        <pc:spChg chg="mod">
          <ac:chgData name="Lobke Mentrop" userId="a5fd0953-9758-4754-b4a9-626fc4b84425" providerId="ADAL" clId="{05297A8E-1A5D-314B-9DDF-A557290379D0}" dt="2025-03-24T15:45:56.856" v="10" actId="20577"/>
          <ac:spMkLst>
            <pc:docMk/>
            <pc:sldMk cId="661525728" sldId="319"/>
            <ac:spMk id="9" creationId="{09D871D8-0B23-70E7-428B-0FEEFC23BF52}"/>
          </ac:spMkLst>
        </pc:spChg>
      </pc:sldChg>
      <pc:sldChg chg="modSp mod">
        <pc:chgData name="Lobke Mentrop" userId="a5fd0953-9758-4754-b4a9-626fc4b84425" providerId="ADAL" clId="{05297A8E-1A5D-314B-9DDF-A557290379D0}" dt="2025-03-24T15:46:30.066" v="13" actId="20577"/>
        <pc:sldMkLst>
          <pc:docMk/>
          <pc:sldMk cId="3755024382" sldId="327"/>
        </pc:sldMkLst>
        <pc:spChg chg="mod">
          <ac:chgData name="Lobke Mentrop" userId="a5fd0953-9758-4754-b4a9-626fc4b84425" providerId="ADAL" clId="{05297A8E-1A5D-314B-9DDF-A557290379D0}" dt="2025-03-24T15:46:30.066" v="13" actId="20577"/>
          <ac:spMkLst>
            <pc:docMk/>
            <pc:sldMk cId="3755024382" sldId="327"/>
            <ac:spMk id="2" creationId="{8C108C68-D6C7-7F80-4862-2B208FC8803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52B7C-DBB6-EA47-B181-88910A55C8A2}" type="datetimeFigureOut">
              <a:rPr lang="nl-NL" smtClean="0"/>
              <a:t>28-09-2025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9DBC2-9E02-5E40-AB1B-E3E16E5FC60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2402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 err="1"/>
              <a:t>Welcome</a:t>
            </a:r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Stress </a:t>
            </a:r>
            <a:r>
              <a:rPr lang="nl-NL" dirty="0" err="1"/>
              <a:t>Toolbox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Introduction</a:t>
            </a:r>
            <a:r>
              <a:rPr lang="nl-NL" dirty="0"/>
              <a:t>: </a:t>
            </a:r>
            <a:r>
              <a:rPr lang="nl-NL" dirty="0" err="1"/>
              <a:t>Physical</a:t>
            </a:r>
            <a:r>
              <a:rPr lang="nl-NL" dirty="0"/>
              <a:t> stress is a topic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us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, </a:t>
            </a:r>
            <a:r>
              <a:rPr lang="nl-NL" dirty="0" err="1"/>
              <a:t>whether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in </a:t>
            </a:r>
            <a:r>
              <a:rPr lang="nl-NL" dirty="0" err="1"/>
              <a:t>an</a:t>
            </a:r>
            <a:r>
              <a:rPr lang="nl-NL" dirty="0"/>
              <a:t> office, </a:t>
            </a:r>
            <a:r>
              <a:rPr lang="nl-NL" dirty="0" err="1"/>
              <a:t>production</a:t>
            </a:r>
            <a:r>
              <a:rPr lang="nl-NL" dirty="0"/>
              <a:t>, or warehouse. It's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understand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we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protect</a:t>
            </a:r>
            <a:r>
              <a:rPr lang="nl-NL" dirty="0"/>
              <a:t> </a:t>
            </a:r>
            <a:r>
              <a:rPr lang="nl-NL" dirty="0" err="1"/>
              <a:t>our</a:t>
            </a:r>
            <a:r>
              <a:rPr lang="nl-NL" dirty="0"/>
              <a:t> </a:t>
            </a:r>
            <a:r>
              <a:rPr lang="nl-NL" dirty="0" err="1"/>
              <a:t>bodies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injury</a:t>
            </a:r>
            <a:r>
              <a:rPr lang="nl-NL" dirty="0"/>
              <a:t> </a:t>
            </a:r>
            <a:r>
              <a:rPr lang="nl-NL" dirty="0" err="1"/>
              <a:t>so</a:t>
            </a:r>
            <a:r>
              <a:rPr lang="nl-NL" dirty="0"/>
              <a:t> we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stay</a:t>
            </a:r>
            <a:r>
              <a:rPr lang="nl-NL" dirty="0"/>
              <a:t> safe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healthy</a:t>
            </a:r>
            <a:r>
              <a:rPr lang="nl-NL" dirty="0"/>
              <a:t> at </a:t>
            </a:r>
            <a:r>
              <a:rPr lang="nl-NL" dirty="0" err="1"/>
              <a:t>work</a:t>
            </a:r>
            <a:r>
              <a:rPr lang="nl-NL" dirty="0"/>
              <a:t>.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toolbox</a:t>
            </a:r>
            <a:r>
              <a:rPr lang="nl-NL" dirty="0"/>
              <a:t> </a:t>
            </a:r>
            <a:r>
              <a:rPr lang="nl-NL" dirty="0" err="1"/>
              <a:t>session</a:t>
            </a:r>
            <a:r>
              <a:rPr lang="nl-NL" dirty="0"/>
              <a:t>, we </a:t>
            </a:r>
            <a:r>
              <a:rPr lang="nl-NL" dirty="0" err="1"/>
              <a:t>will</a:t>
            </a:r>
            <a:r>
              <a:rPr lang="nl-NL" dirty="0"/>
              <a:t> </a:t>
            </a:r>
            <a:r>
              <a:rPr lang="nl-NL" dirty="0" err="1"/>
              <a:t>explore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various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stress,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our</a:t>
            </a:r>
            <a:r>
              <a:rPr lang="nl-NL" dirty="0"/>
              <a:t> </a:t>
            </a:r>
            <a:r>
              <a:rPr lang="nl-NL" dirty="0" err="1"/>
              <a:t>bodies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important </a:t>
            </a:r>
            <a:r>
              <a:rPr lang="nl-NL" dirty="0" err="1"/>
              <a:t>preventive</a:t>
            </a:r>
            <a:r>
              <a:rPr lang="nl-NL" dirty="0"/>
              <a:t> </a:t>
            </a:r>
            <a:r>
              <a:rPr lang="nl-NL" dirty="0" err="1"/>
              <a:t>measures</a:t>
            </a:r>
            <a:r>
              <a:rPr lang="nl-NL" dirty="0"/>
              <a:t> we </a:t>
            </a:r>
            <a:r>
              <a:rPr lang="nl-NL" dirty="0" err="1"/>
              <a:t>can</a:t>
            </a:r>
            <a:r>
              <a:rPr lang="nl-NL" dirty="0"/>
              <a:t> take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avoid</a:t>
            </a:r>
            <a:r>
              <a:rPr lang="nl-NL" dirty="0"/>
              <a:t> </a:t>
            </a:r>
            <a:r>
              <a:rPr lang="nl-NL" dirty="0" err="1"/>
              <a:t>injury</a:t>
            </a:r>
            <a:r>
              <a:rPr lang="nl-NL" dirty="0"/>
              <a:t>. We </a:t>
            </a:r>
            <a:r>
              <a:rPr lang="nl-NL" dirty="0" err="1"/>
              <a:t>will</a:t>
            </a:r>
            <a:r>
              <a:rPr lang="nl-NL" dirty="0"/>
              <a:t> share practical tips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guidelines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immediately</a:t>
            </a:r>
            <a:r>
              <a:rPr lang="nl-NL" dirty="0"/>
              <a:t> </a:t>
            </a:r>
            <a:r>
              <a:rPr lang="nl-NL" dirty="0" err="1"/>
              <a:t>apply</a:t>
            </a:r>
            <a:r>
              <a:rPr lang="nl-NL" dirty="0"/>
              <a:t> in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daily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.</a:t>
            </a:r>
          </a:p>
          <a:p>
            <a:r>
              <a:rPr lang="nl-NL" dirty="0" err="1"/>
              <a:t>Our</a:t>
            </a:r>
            <a:r>
              <a:rPr lang="nl-NL" dirty="0"/>
              <a:t> goal is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raise</a:t>
            </a:r>
            <a:r>
              <a:rPr lang="nl-NL" dirty="0"/>
              <a:t> awareness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dangers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stress but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equip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knowledge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tools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safely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healthily</a:t>
            </a:r>
            <a:r>
              <a:rPr lang="nl-NL" dirty="0"/>
              <a:t>. We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actively</a:t>
            </a:r>
            <a:r>
              <a:rPr lang="nl-NL" dirty="0"/>
              <a:t> </a:t>
            </a:r>
            <a:r>
              <a:rPr lang="nl-NL" dirty="0" err="1"/>
              <a:t>participate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discussion</a:t>
            </a:r>
            <a:r>
              <a:rPr lang="nl-NL" dirty="0"/>
              <a:t>, </a:t>
            </a:r>
            <a:r>
              <a:rPr lang="nl-NL" dirty="0" err="1"/>
              <a:t>ask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share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experiences</a:t>
            </a:r>
            <a:r>
              <a:rPr lang="nl-NL" dirty="0"/>
              <a:t> </a:t>
            </a:r>
            <a:r>
              <a:rPr lang="nl-NL" dirty="0" err="1"/>
              <a:t>so</a:t>
            </a:r>
            <a:r>
              <a:rPr lang="nl-NL" dirty="0"/>
              <a:t> we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together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create</a:t>
            </a:r>
            <a:r>
              <a:rPr lang="nl-NL" dirty="0"/>
              <a:t> a safer </a:t>
            </a:r>
            <a:r>
              <a:rPr lang="nl-NL" dirty="0" err="1"/>
              <a:t>work</a:t>
            </a:r>
            <a:r>
              <a:rPr lang="nl-NL" dirty="0"/>
              <a:t> environment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everyone</a:t>
            </a:r>
            <a:r>
              <a:rPr lang="nl-NL" dirty="0"/>
              <a:t>.</a:t>
            </a:r>
          </a:p>
          <a:p>
            <a:r>
              <a:rPr lang="nl-NL" dirty="0" err="1"/>
              <a:t>Thank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joining</a:t>
            </a:r>
            <a:r>
              <a:rPr lang="nl-NL" dirty="0"/>
              <a:t> </a:t>
            </a:r>
            <a:r>
              <a:rPr lang="nl-NL" dirty="0" err="1"/>
              <a:t>us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let's</a:t>
            </a:r>
            <a:r>
              <a:rPr lang="nl-NL" dirty="0"/>
              <a:t> </a:t>
            </a:r>
            <a:r>
              <a:rPr lang="nl-NL" dirty="0" err="1"/>
              <a:t>learn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grow</a:t>
            </a:r>
            <a:r>
              <a:rPr lang="nl-NL" dirty="0"/>
              <a:t> </a:t>
            </a:r>
            <a:r>
              <a:rPr lang="nl-NL" dirty="0" err="1"/>
              <a:t>together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stress </a:t>
            </a:r>
            <a:r>
              <a:rPr lang="nl-NL" dirty="0" err="1"/>
              <a:t>session</a:t>
            </a:r>
            <a:r>
              <a:rPr lang="nl-NL" dirty="0"/>
              <a:t>!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9365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 err="1"/>
              <a:t>Briefly</a:t>
            </a:r>
            <a:r>
              <a:rPr lang="nl-NL" dirty="0"/>
              <a:t> </a:t>
            </a:r>
            <a:r>
              <a:rPr lang="nl-NL" dirty="0" err="1"/>
              <a:t>explain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various</a:t>
            </a:r>
            <a:r>
              <a:rPr lang="nl-NL" dirty="0"/>
              <a:t> </a:t>
            </a:r>
            <a:r>
              <a:rPr lang="nl-NL" dirty="0" err="1"/>
              <a:t>components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program </a:t>
            </a:r>
            <a:r>
              <a:rPr lang="nl-NL" dirty="0" err="1"/>
              <a:t>and</a:t>
            </a:r>
            <a:r>
              <a:rPr lang="nl-NL" dirty="0"/>
              <a:t>,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necessary</a:t>
            </a:r>
            <a:r>
              <a:rPr lang="nl-NL" dirty="0"/>
              <a:t>, make </a:t>
            </a:r>
            <a:r>
              <a:rPr lang="nl-NL" dirty="0" err="1"/>
              <a:t>arrangements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asking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 or </a:t>
            </a:r>
            <a:r>
              <a:rPr lang="nl-NL" dirty="0" err="1"/>
              <a:t>sharing</a:t>
            </a:r>
            <a:r>
              <a:rPr lang="nl-NL" dirty="0"/>
              <a:t> </a:t>
            </a:r>
            <a:r>
              <a:rPr lang="nl-NL" dirty="0" err="1"/>
              <a:t>experiences</a:t>
            </a:r>
            <a:r>
              <a:rPr lang="nl-NL" dirty="0"/>
              <a:t>.</a:t>
            </a:r>
          </a:p>
          <a:p>
            <a:r>
              <a:rPr lang="nl-NL" dirty="0"/>
              <a:t>The more </a:t>
            </a:r>
            <a:r>
              <a:rPr lang="nl-NL" dirty="0" err="1"/>
              <a:t>interactive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session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greater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participant engagement.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6344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: </a:t>
            </a:r>
            <a:r>
              <a:rPr lang="nl-NL" dirty="0" err="1"/>
              <a:t>Ask</a:t>
            </a:r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consider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physically</a:t>
            </a:r>
            <a:r>
              <a:rPr lang="nl-NL" dirty="0"/>
              <a:t> </a:t>
            </a:r>
            <a:r>
              <a:rPr lang="nl-NL" dirty="0" err="1"/>
              <a:t>stressed</a:t>
            </a:r>
            <a:r>
              <a:rPr lang="nl-NL" dirty="0"/>
              <a:t>. </a:t>
            </a:r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exactly</a:t>
            </a:r>
            <a:r>
              <a:rPr lang="nl-NL" dirty="0"/>
              <a:t> is </a:t>
            </a:r>
            <a:r>
              <a:rPr lang="nl-NL" dirty="0" err="1"/>
              <a:t>physical</a:t>
            </a:r>
            <a:r>
              <a:rPr lang="nl-NL" dirty="0"/>
              <a:t> stress? </a:t>
            </a:r>
            <a:r>
              <a:rPr lang="nl-NL" dirty="0" err="1"/>
              <a:t>What</a:t>
            </a:r>
            <a:r>
              <a:rPr lang="nl-NL" dirty="0"/>
              <a:t> do </a:t>
            </a:r>
            <a:r>
              <a:rPr lang="nl-NL" dirty="0" err="1"/>
              <a:t>you</a:t>
            </a:r>
            <a:r>
              <a:rPr lang="nl-NL" dirty="0"/>
              <a:t> do?</a:t>
            </a:r>
          </a:p>
          <a:p>
            <a:endParaRPr lang="nl-NL" dirty="0"/>
          </a:p>
          <a:p>
            <a:r>
              <a:rPr lang="nl-NL" dirty="0" err="1"/>
              <a:t>Answer</a:t>
            </a:r>
            <a:r>
              <a:rPr lang="nl-NL" dirty="0"/>
              <a:t>: D</a:t>
            </a:r>
          </a:p>
          <a:p>
            <a:r>
              <a:rPr lang="nl-NL" dirty="0" err="1"/>
              <a:t>There</a:t>
            </a:r>
            <a:r>
              <a:rPr lang="nl-NL" dirty="0"/>
              <a:t> are </a:t>
            </a:r>
            <a:r>
              <a:rPr lang="nl-NL" dirty="0" err="1"/>
              <a:t>various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stress, or </a:t>
            </a:r>
            <a:r>
              <a:rPr lang="nl-NL" dirty="0" err="1"/>
              <a:t>ways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physically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body.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Metal </a:t>
            </a:r>
            <a:r>
              <a:rPr lang="nl-NL" dirty="0" err="1"/>
              <a:t>Industry</a:t>
            </a:r>
            <a:r>
              <a:rPr lang="nl-NL" dirty="0"/>
              <a:t>, we </a:t>
            </a:r>
            <a:r>
              <a:rPr lang="nl-NL" dirty="0" err="1"/>
              <a:t>primarily</a:t>
            </a:r>
            <a:r>
              <a:rPr lang="nl-NL" dirty="0"/>
              <a:t> </a:t>
            </a:r>
            <a:r>
              <a:rPr lang="nl-NL" dirty="0" err="1"/>
              <a:t>see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stress (</a:t>
            </a:r>
            <a:r>
              <a:rPr lang="nl-NL" dirty="0" err="1"/>
              <a:t>see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next sheet):</a:t>
            </a:r>
          </a:p>
          <a:p>
            <a:r>
              <a:rPr lang="nl-NL" dirty="0"/>
              <a:t>- </a:t>
            </a:r>
            <a:r>
              <a:rPr lang="nl-NL" dirty="0" err="1"/>
              <a:t>lifting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carrying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pushing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pulling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strenuous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postures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repetitive</a:t>
            </a:r>
            <a:r>
              <a:rPr lang="nl-NL" dirty="0"/>
              <a:t> </a:t>
            </a:r>
            <a:r>
              <a:rPr lang="nl-NL" dirty="0" err="1"/>
              <a:t>movements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88450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Definitions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Lifting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Lifting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involves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grasping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object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with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hand(s)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moving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vertically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without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mechanical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aids, without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task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performer walking.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Carrying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Holding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while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walks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Pushing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pulling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Exerting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force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with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hands on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object.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Strengthening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postures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refers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 state of permanent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tension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in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muscle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group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 without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relaxation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This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means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blood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flow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muscle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impaired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after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certain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period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of time. Blood flow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necessary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supply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oxygen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nutrients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addition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blood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flow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removes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waste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products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Poor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blood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flow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lead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health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problems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alternates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between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muscle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tension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relaxation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Unlike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this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type of load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actually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improves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blood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flow.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principle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less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likely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cause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fatigue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It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therefore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sustained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longer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load. But joints,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muscles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tendons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also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become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overloaded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frequent or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prolonged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heavy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 loading.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movement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movement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with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hands, arms,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/or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fingers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repeated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repeatedly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(more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twice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per minute).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Movements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are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considered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performed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for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least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2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hours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spread out over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or;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When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performed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continuously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for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least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1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hour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Holding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weight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such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as a tool,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considered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repetitive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if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weight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less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3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kilos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heavier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weight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considered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lifting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or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carrying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Sedentary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Sedentary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as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sitting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for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more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than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1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hour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per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day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For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this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occupational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health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and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safety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catalogue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we limit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this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section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sedentary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office,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especially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because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sedentary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work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should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encouraged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production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environments.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2750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: </a:t>
            </a:r>
            <a:r>
              <a:rPr lang="nl-NL" dirty="0" err="1"/>
              <a:t>Ask</a:t>
            </a:r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consider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physically</a:t>
            </a:r>
            <a:r>
              <a:rPr lang="nl-NL" dirty="0"/>
              <a:t> </a:t>
            </a:r>
            <a:r>
              <a:rPr lang="nl-NL" dirty="0" err="1"/>
              <a:t>overloaded</a:t>
            </a:r>
            <a:r>
              <a:rPr lang="nl-NL" dirty="0"/>
              <a:t>. These </a:t>
            </a:r>
            <a:r>
              <a:rPr lang="nl-NL" dirty="0" err="1"/>
              <a:t>signals</a:t>
            </a:r>
            <a:r>
              <a:rPr lang="nl-NL" dirty="0"/>
              <a:t> are important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recognize</a:t>
            </a:r>
            <a:r>
              <a:rPr lang="nl-NL" dirty="0"/>
              <a:t> as </a:t>
            </a:r>
            <a:r>
              <a:rPr lang="nl-NL" dirty="0" err="1"/>
              <a:t>signs</a:t>
            </a:r>
            <a:r>
              <a:rPr lang="nl-NL" dirty="0"/>
              <a:t> of </a:t>
            </a:r>
            <a:r>
              <a:rPr lang="nl-NL" dirty="0" err="1"/>
              <a:t>overloading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body.</a:t>
            </a:r>
          </a:p>
          <a:p>
            <a:endParaRPr lang="nl-NL" dirty="0"/>
          </a:p>
          <a:p>
            <a:r>
              <a:rPr lang="nl-NL" dirty="0" err="1"/>
              <a:t>Answer</a:t>
            </a:r>
            <a:r>
              <a:rPr lang="nl-NL" dirty="0"/>
              <a:t>: D</a:t>
            </a:r>
          </a:p>
          <a:p>
            <a:r>
              <a:rPr lang="nl-NL" dirty="0" err="1"/>
              <a:t>All</a:t>
            </a:r>
            <a:r>
              <a:rPr lang="nl-NL" dirty="0"/>
              <a:t> </a:t>
            </a:r>
            <a:r>
              <a:rPr lang="nl-NL" dirty="0" err="1"/>
              <a:t>examples</a:t>
            </a:r>
            <a:r>
              <a:rPr lang="nl-NL" dirty="0"/>
              <a:t> of </a:t>
            </a:r>
            <a:r>
              <a:rPr lang="nl-NL" dirty="0" err="1"/>
              <a:t>complaints</a:t>
            </a:r>
            <a:r>
              <a:rPr lang="nl-NL" dirty="0"/>
              <a:t> are </a:t>
            </a:r>
            <a:r>
              <a:rPr lang="nl-NL" dirty="0" err="1"/>
              <a:t>signs</a:t>
            </a:r>
            <a:r>
              <a:rPr lang="nl-NL" dirty="0"/>
              <a:t> of </a:t>
            </a:r>
            <a:r>
              <a:rPr lang="nl-NL" dirty="0" err="1"/>
              <a:t>overloading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body.</a:t>
            </a:r>
          </a:p>
          <a:p>
            <a:endParaRPr lang="nl-NL" dirty="0"/>
          </a:p>
          <a:p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overload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cause</a:t>
            </a:r>
            <a:r>
              <a:rPr lang="nl-NL" dirty="0"/>
              <a:t> </a:t>
            </a:r>
            <a:r>
              <a:rPr lang="nl-NL" dirty="0" err="1"/>
              <a:t>various</a:t>
            </a:r>
            <a:r>
              <a:rPr lang="nl-NL" dirty="0"/>
              <a:t> health </a:t>
            </a:r>
            <a:r>
              <a:rPr lang="nl-NL" dirty="0" err="1"/>
              <a:t>problems</a:t>
            </a:r>
            <a:r>
              <a:rPr lang="nl-NL" dirty="0"/>
              <a:t>, </a:t>
            </a:r>
            <a:r>
              <a:rPr lang="nl-NL" dirty="0" err="1"/>
              <a:t>ranging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temporary</a:t>
            </a:r>
            <a:r>
              <a:rPr lang="nl-NL" dirty="0"/>
              <a:t> </a:t>
            </a:r>
            <a:r>
              <a:rPr lang="nl-NL" dirty="0" err="1"/>
              <a:t>complaints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serious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chronic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. </a:t>
            </a:r>
            <a:r>
              <a:rPr lang="nl-NL" dirty="0" err="1"/>
              <a:t>Some</a:t>
            </a:r>
            <a:r>
              <a:rPr lang="nl-NL" dirty="0"/>
              <a:t> common </a:t>
            </a:r>
            <a:r>
              <a:rPr lang="nl-NL" dirty="0" err="1"/>
              <a:t>illnesses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overload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r>
              <a:rPr lang="nl-NL" dirty="0"/>
              <a:t>- </a:t>
            </a:r>
            <a:r>
              <a:rPr lang="nl-NL" dirty="0" err="1"/>
              <a:t>muscle</a:t>
            </a:r>
            <a:r>
              <a:rPr lang="nl-NL" dirty="0"/>
              <a:t> </a:t>
            </a:r>
            <a:r>
              <a:rPr lang="nl-NL" dirty="0" err="1"/>
              <a:t>strain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tendonitis</a:t>
            </a:r>
            <a:r>
              <a:rPr lang="nl-NL" dirty="0"/>
              <a:t>, </a:t>
            </a:r>
            <a:r>
              <a:rPr lang="nl-NL" dirty="0" err="1"/>
              <a:t>such</a:t>
            </a:r>
            <a:r>
              <a:rPr lang="nl-NL" dirty="0"/>
              <a:t> as tennis </a:t>
            </a:r>
            <a:r>
              <a:rPr lang="nl-NL" dirty="0" err="1"/>
              <a:t>elbow</a:t>
            </a:r>
            <a:endParaRPr lang="nl-NL" dirty="0"/>
          </a:p>
          <a:p>
            <a:r>
              <a:rPr lang="nl-NL" dirty="0"/>
              <a:t>- bursitis</a:t>
            </a:r>
          </a:p>
          <a:p>
            <a:r>
              <a:rPr lang="nl-NL" dirty="0"/>
              <a:t>- </a:t>
            </a:r>
            <a:r>
              <a:rPr lang="nl-NL" dirty="0" err="1"/>
              <a:t>carpal</a:t>
            </a:r>
            <a:r>
              <a:rPr lang="nl-NL" dirty="0"/>
              <a:t> tunnel </a:t>
            </a:r>
            <a:r>
              <a:rPr lang="nl-NL" dirty="0" err="1"/>
              <a:t>syndrome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lumbar</a:t>
            </a:r>
            <a:r>
              <a:rPr lang="nl-NL" dirty="0"/>
              <a:t> </a:t>
            </a:r>
            <a:r>
              <a:rPr lang="nl-NL" dirty="0" err="1"/>
              <a:t>sprain</a:t>
            </a:r>
            <a:r>
              <a:rPr lang="nl-NL" dirty="0"/>
              <a:t> or </a:t>
            </a:r>
            <a:r>
              <a:rPr lang="nl-NL" dirty="0" err="1"/>
              <a:t>herniated</a:t>
            </a:r>
            <a:r>
              <a:rPr lang="nl-NL" dirty="0"/>
              <a:t> disc</a:t>
            </a:r>
          </a:p>
          <a:p>
            <a:r>
              <a:rPr lang="nl-NL" dirty="0"/>
              <a:t>- </a:t>
            </a:r>
            <a:r>
              <a:rPr lang="nl-NL" dirty="0" err="1"/>
              <a:t>osteoarthritis</a:t>
            </a:r>
            <a:endParaRPr lang="nl-NL" dirty="0"/>
          </a:p>
          <a:p>
            <a:endParaRPr lang="nl-NL" dirty="0"/>
          </a:p>
          <a:p>
            <a:r>
              <a:rPr lang="nl-NL" dirty="0"/>
              <a:t>It is important </a:t>
            </a:r>
            <a:r>
              <a:rPr lang="nl-NL" dirty="0" err="1"/>
              <a:t>to</a:t>
            </a:r>
            <a:r>
              <a:rPr lang="nl-NL" dirty="0"/>
              <a:t> take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overload</a:t>
            </a:r>
            <a:r>
              <a:rPr lang="nl-NL" dirty="0"/>
              <a:t> </a:t>
            </a:r>
            <a:r>
              <a:rPr lang="nl-NL" dirty="0" err="1"/>
              <a:t>seriously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take </a:t>
            </a:r>
            <a:r>
              <a:rPr lang="nl-NL" dirty="0" err="1"/>
              <a:t>appropriate</a:t>
            </a:r>
            <a:r>
              <a:rPr lang="nl-NL" dirty="0"/>
              <a:t>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prevent</a:t>
            </a:r>
            <a:r>
              <a:rPr lang="nl-NL" dirty="0"/>
              <a:t> </a:t>
            </a:r>
            <a:r>
              <a:rPr lang="nl-NL" dirty="0" err="1"/>
              <a:t>injury</a:t>
            </a:r>
            <a:r>
              <a:rPr lang="nl-NL" dirty="0"/>
              <a:t>. At </a:t>
            </a:r>
            <a:r>
              <a:rPr lang="nl-NL" dirty="0" err="1"/>
              <a:t>the</a:t>
            </a:r>
            <a:r>
              <a:rPr lang="nl-NL" dirty="0"/>
              <a:t> first </a:t>
            </a:r>
            <a:r>
              <a:rPr lang="nl-NL" dirty="0" err="1"/>
              <a:t>signs</a:t>
            </a:r>
            <a:r>
              <a:rPr lang="nl-NL" dirty="0"/>
              <a:t>, </a:t>
            </a:r>
            <a:r>
              <a:rPr lang="nl-NL" dirty="0" err="1"/>
              <a:t>it</a:t>
            </a:r>
            <a:r>
              <a:rPr lang="nl-NL" dirty="0"/>
              <a:t> is </a:t>
            </a:r>
            <a:r>
              <a:rPr lang="nl-NL" dirty="0" err="1"/>
              <a:t>also</a:t>
            </a:r>
            <a:r>
              <a:rPr lang="nl-NL" dirty="0"/>
              <a:t> important </a:t>
            </a:r>
            <a:r>
              <a:rPr lang="nl-NL" dirty="0" err="1"/>
              <a:t>to</a:t>
            </a:r>
            <a:r>
              <a:rPr lang="nl-NL" dirty="0"/>
              <a:t> consult a </a:t>
            </a:r>
            <a:r>
              <a:rPr lang="nl-NL" dirty="0" err="1"/>
              <a:t>general</a:t>
            </a:r>
            <a:r>
              <a:rPr lang="nl-NL" dirty="0"/>
              <a:t> practitioner/</a:t>
            </a:r>
            <a:r>
              <a:rPr lang="nl-NL" dirty="0" err="1"/>
              <a:t>occupational</a:t>
            </a:r>
            <a:r>
              <a:rPr lang="nl-NL" dirty="0"/>
              <a:t> health </a:t>
            </a:r>
            <a:r>
              <a:rPr lang="nl-NL" dirty="0" err="1"/>
              <a:t>physician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80102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u="none" dirty="0" err="1"/>
              <a:t>Instructions</a:t>
            </a:r>
            <a:r>
              <a:rPr lang="nl-NL" b="0" u="none" dirty="0"/>
              <a:t>:</a:t>
            </a:r>
          </a:p>
          <a:p>
            <a:r>
              <a:rPr lang="nl-NL" b="0" u="none" dirty="0" err="1"/>
              <a:t>There</a:t>
            </a:r>
            <a:r>
              <a:rPr lang="nl-NL" b="0" u="none" dirty="0"/>
              <a:t> are </a:t>
            </a:r>
            <a:r>
              <a:rPr lang="nl-NL" b="0" u="none" dirty="0" err="1"/>
              <a:t>many</a:t>
            </a:r>
            <a:r>
              <a:rPr lang="nl-NL" b="0" u="none" dirty="0"/>
              <a:t> different </a:t>
            </a:r>
            <a:r>
              <a:rPr lang="nl-NL" b="0" u="none" dirty="0" err="1"/>
              <a:t>risks</a:t>
            </a:r>
            <a:r>
              <a:rPr lang="nl-NL" b="0" u="none" dirty="0"/>
              <a:t> </a:t>
            </a:r>
            <a:r>
              <a:rPr lang="nl-NL" b="0" u="none" dirty="0" err="1"/>
              <a:t>associated</a:t>
            </a:r>
            <a:r>
              <a:rPr lang="nl-NL" b="0" u="none" dirty="0"/>
              <a:t> </a:t>
            </a:r>
            <a:r>
              <a:rPr lang="nl-NL" b="0" u="none" dirty="0" err="1"/>
              <a:t>with</a:t>
            </a:r>
            <a:r>
              <a:rPr lang="nl-NL" b="0" u="none" dirty="0"/>
              <a:t> </a:t>
            </a:r>
            <a:r>
              <a:rPr lang="nl-NL" b="0" u="none" dirty="0" err="1"/>
              <a:t>physical</a:t>
            </a:r>
            <a:r>
              <a:rPr lang="nl-NL" b="0" u="none" dirty="0"/>
              <a:t> </a:t>
            </a:r>
            <a:r>
              <a:rPr lang="nl-NL" b="0" u="none" dirty="0" err="1"/>
              <a:t>strain</a:t>
            </a:r>
            <a:r>
              <a:rPr lang="nl-NL" b="0" u="none" dirty="0"/>
              <a:t>, </a:t>
            </a:r>
            <a:r>
              <a:rPr lang="nl-NL" b="0" u="none" dirty="0" err="1"/>
              <a:t>ranging</a:t>
            </a:r>
            <a:r>
              <a:rPr lang="nl-NL" b="0" u="none" dirty="0"/>
              <a:t> </a:t>
            </a:r>
            <a:r>
              <a:rPr lang="nl-NL" b="0" u="none" dirty="0" err="1"/>
              <a:t>from</a:t>
            </a:r>
            <a:r>
              <a:rPr lang="nl-NL" b="0" u="none" dirty="0"/>
              <a:t> </a:t>
            </a:r>
            <a:r>
              <a:rPr lang="nl-NL" b="0" u="none" dirty="0" err="1"/>
              <a:t>physical</a:t>
            </a:r>
            <a:r>
              <a:rPr lang="nl-NL" b="0" u="none" dirty="0"/>
              <a:t> </a:t>
            </a:r>
            <a:r>
              <a:rPr lang="nl-NL" b="0" u="none" dirty="0" err="1"/>
              <a:t>complaints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general</a:t>
            </a:r>
            <a:r>
              <a:rPr lang="nl-NL" b="0" u="none" dirty="0"/>
              <a:t> </a:t>
            </a:r>
            <a:r>
              <a:rPr lang="nl-NL" b="0" u="none" dirty="0" err="1"/>
              <a:t>fatigue</a:t>
            </a:r>
            <a:r>
              <a:rPr lang="nl-NL" b="0" u="none" dirty="0"/>
              <a:t>.</a:t>
            </a:r>
          </a:p>
          <a:p>
            <a:r>
              <a:rPr lang="nl-NL" b="0" u="none" dirty="0"/>
              <a:t>The </a:t>
            </a:r>
            <a:r>
              <a:rPr lang="nl-NL" b="0" u="none" dirty="0" err="1"/>
              <a:t>key</a:t>
            </a:r>
            <a:r>
              <a:rPr lang="nl-NL" b="0" u="none" dirty="0"/>
              <a:t> </a:t>
            </a:r>
            <a:r>
              <a:rPr lang="nl-NL" b="0" u="none" dirty="0" err="1"/>
              <a:t>rule</a:t>
            </a:r>
            <a:r>
              <a:rPr lang="nl-NL" b="0" u="none" dirty="0"/>
              <a:t> is </a:t>
            </a:r>
            <a:r>
              <a:rPr lang="nl-NL" b="0" u="none" dirty="0" err="1"/>
              <a:t>that</a:t>
            </a:r>
            <a:r>
              <a:rPr lang="nl-NL" b="0" u="none" dirty="0"/>
              <a:t> </a:t>
            </a:r>
            <a:r>
              <a:rPr lang="nl-NL" b="0" u="none" dirty="0" err="1"/>
              <a:t>after</a:t>
            </a:r>
            <a:r>
              <a:rPr lang="nl-NL" b="0" u="none" dirty="0"/>
              <a:t> </a:t>
            </a:r>
            <a:r>
              <a:rPr lang="nl-NL" b="0" u="none" dirty="0" err="1"/>
              <a:t>an</a:t>
            </a:r>
            <a:r>
              <a:rPr lang="nl-NL" b="0" u="none" dirty="0"/>
              <a:t> evening/</a:t>
            </a:r>
            <a:r>
              <a:rPr lang="nl-NL" b="0" u="none" dirty="0" err="1"/>
              <a:t>night's</a:t>
            </a:r>
            <a:r>
              <a:rPr lang="nl-NL" b="0" u="none" dirty="0"/>
              <a:t> rest, </a:t>
            </a:r>
            <a:r>
              <a:rPr lang="nl-NL" b="0" u="none" dirty="0" err="1"/>
              <a:t>you</a:t>
            </a:r>
            <a:r>
              <a:rPr lang="nl-NL" b="0" u="none" dirty="0"/>
              <a:t> </a:t>
            </a:r>
            <a:r>
              <a:rPr lang="nl-NL" b="0" u="none" dirty="0" err="1"/>
              <a:t>should</a:t>
            </a:r>
            <a:r>
              <a:rPr lang="nl-NL" b="0" u="none" dirty="0"/>
              <a:t> </a:t>
            </a:r>
            <a:r>
              <a:rPr lang="nl-NL" b="0" u="none" dirty="0" err="1"/>
              <a:t>be</a:t>
            </a:r>
            <a:r>
              <a:rPr lang="nl-NL" b="0" u="none" dirty="0"/>
              <a:t> </a:t>
            </a:r>
            <a:r>
              <a:rPr lang="nl-NL" b="0" u="none" dirty="0" err="1"/>
              <a:t>fully</a:t>
            </a:r>
            <a:r>
              <a:rPr lang="nl-NL" b="0" u="none" dirty="0"/>
              <a:t> </a:t>
            </a:r>
            <a:r>
              <a:rPr lang="nl-NL" b="0" u="none" dirty="0" err="1"/>
              <a:t>recharged</a:t>
            </a:r>
            <a:r>
              <a:rPr lang="nl-NL" b="0" u="none" dirty="0"/>
              <a:t> </a:t>
            </a:r>
            <a:r>
              <a:rPr lang="nl-NL" b="0" u="none" dirty="0" err="1"/>
              <a:t>for</a:t>
            </a:r>
            <a:r>
              <a:rPr lang="nl-NL" b="0" u="none" dirty="0"/>
              <a:t> </a:t>
            </a:r>
            <a:r>
              <a:rPr lang="nl-NL" b="0" u="none" dirty="0" err="1"/>
              <a:t>the</a:t>
            </a:r>
            <a:r>
              <a:rPr lang="nl-NL" b="0" u="none" dirty="0"/>
              <a:t> next (</a:t>
            </a:r>
            <a:r>
              <a:rPr lang="nl-NL" b="0" u="none" dirty="0" err="1"/>
              <a:t>work</a:t>
            </a:r>
            <a:r>
              <a:rPr lang="nl-NL" b="0" u="none" dirty="0"/>
              <a:t>)</a:t>
            </a:r>
            <a:r>
              <a:rPr lang="nl-NL" b="0" u="none" dirty="0" err="1"/>
              <a:t>day</a:t>
            </a:r>
            <a:r>
              <a:rPr lang="nl-NL" b="0" u="none" dirty="0"/>
              <a:t>. </a:t>
            </a:r>
            <a:r>
              <a:rPr lang="nl-NL" b="0" u="none" dirty="0" err="1"/>
              <a:t>If</a:t>
            </a:r>
            <a:r>
              <a:rPr lang="nl-NL" b="0" u="none" dirty="0"/>
              <a:t> </a:t>
            </a:r>
            <a:r>
              <a:rPr lang="nl-NL" b="0" u="none" dirty="0" err="1"/>
              <a:t>you</a:t>
            </a:r>
            <a:r>
              <a:rPr lang="nl-NL" b="0" u="none" dirty="0"/>
              <a:t> get out of bed feeling </a:t>
            </a:r>
            <a:r>
              <a:rPr lang="nl-NL" b="0" u="none" dirty="0" err="1"/>
              <a:t>tired</a:t>
            </a:r>
            <a:r>
              <a:rPr lang="nl-NL" b="0" u="none" dirty="0"/>
              <a:t>, </a:t>
            </a:r>
            <a:r>
              <a:rPr lang="nl-NL" b="0" u="none" dirty="0" err="1"/>
              <a:t>you</a:t>
            </a:r>
            <a:r>
              <a:rPr lang="nl-NL" b="0" u="none" dirty="0"/>
              <a:t> </a:t>
            </a:r>
            <a:r>
              <a:rPr lang="nl-NL" b="0" u="none" dirty="0" err="1"/>
              <a:t>may</a:t>
            </a:r>
            <a:r>
              <a:rPr lang="nl-NL" b="0" u="none" dirty="0"/>
              <a:t> </a:t>
            </a:r>
            <a:r>
              <a:rPr lang="nl-NL" b="0" u="none" dirty="0" err="1"/>
              <a:t>be</a:t>
            </a:r>
            <a:r>
              <a:rPr lang="nl-NL" b="0" u="none" dirty="0"/>
              <a:t> </a:t>
            </a:r>
            <a:r>
              <a:rPr lang="nl-NL" b="0" u="none" dirty="0" err="1"/>
              <a:t>overexerted</a:t>
            </a:r>
            <a:r>
              <a:rPr lang="nl-NL" b="0" u="none" dirty="0"/>
              <a:t> </a:t>
            </a:r>
            <a:r>
              <a:rPr lang="nl-NL" b="0" u="none" dirty="0" err="1"/>
              <a:t>and</a:t>
            </a:r>
            <a:r>
              <a:rPr lang="nl-NL" b="0" u="none" dirty="0"/>
              <a:t> </a:t>
            </a:r>
            <a:r>
              <a:rPr lang="nl-NL" b="0" u="none" dirty="0" err="1"/>
              <a:t>not</a:t>
            </a:r>
            <a:r>
              <a:rPr lang="nl-NL" b="0" u="none" dirty="0"/>
              <a:t> </a:t>
            </a:r>
            <a:r>
              <a:rPr lang="nl-NL" b="0" u="none" dirty="0" err="1"/>
              <a:t>recovering</a:t>
            </a:r>
            <a:r>
              <a:rPr lang="nl-NL" b="0" u="none" dirty="0"/>
              <a:t> </a:t>
            </a:r>
            <a:r>
              <a:rPr lang="nl-NL" b="0" u="none" dirty="0" err="1"/>
              <a:t>sufficiently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Varicose</a:t>
            </a:r>
            <a:r>
              <a:rPr lang="nl-NL" b="0" u="none" dirty="0"/>
              <a:t> veins </a:t>
            </a:r>
            <a:r>
              <a:rPr lang="nl-NL" b="0" u="none" dirty="0" err="1"/>
              <a:t>due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standing </a:t>
            </a:r>
            <a:r>
              <a:rPr lang="nl-NL" b="0" u="none" dirty="0" err="1"/>
              <a:t>work</a:t>
            </a:r>
            <a:r>
              <a:rPr lang="nl-NL" b="0" u="none" dirty="0"/>
              <a:t>: </a:t>
            </a:r>
            <a:r>
              <a:rPr lang="nl-NL" b="0" u="none" dirty="0" err="1"/>
              <a:t>Prolonged</a:t>
            </a:r>
            <a:r>
              <a:rPr lang="nl-NL" b="0" u="none" dirty="0"/>
              <a:t> standing </a:t>
            </a:r>
            <a:r>
              <a:rPr lang="nl-NL" b="0" u="none" dirty="0" err="1"/>
              <a:t>can</a:t>
            </a:r>
            <a:r>
              <a:rPr lang="nl-NL" b="0" u="none" dirty="0"/>
              <a:t> slow </a:t>
            </a:r>
            <a:r>
              <a:rPr lang="nl-NL" b="0" u="none" dirty="0" err="1"/>
              <a:t>blood</a:t>
            </a:r>
            <a:r>
              <a:rPr lang="nl-NL" b="0" u="none" dirty="0"/>
              <a:t> </a:t>
            </a:r>
            <a:r>
              <a:rPr lang="nl-NL" b="0" u="none" dirty="0" err="1"/>
              <a:t>circulation</a:t>
            </a:r>
            <a:r>
              <a:rPr lang="nl-NL" b="0" u="none" dirty="0"/>
              <a:t> </a:t>
            </a:r>
            <a:r>
              <a:rPr lang="nl-NL" b="0" u="none" dirty="0" err="1"/>
              <a:t>and</a:t>
            </a:r>
            <a:r>
              <a:rPr lang="nl-NL" b="0" u="none" dirty="0"/>
              <a:t> </a:t>
            </a:r>
            <a:r>
              <a:rPr lang="nl-NL" b="0" u="none" dirty="0" err="1"/>
              <a:t>increase</a:t>
            </a:r>
            <a:r>
              <a:rPr lang="nl-NL" b="0" u="none" dirty="0"/>
              <a:t> </a:t>
            </a:r>
            <a:r>
              <a:rPr lang="nl-NL" b="0" u="none" dirty="0" err="1"/>
              <a:t>venous</a:t>
            </a:r>
            <a:r>
              <a:rPr lang="nl-NL" b="0" u="none" dirty="0"/>
              <a:t> </a:t>
            </a:r>
            <a:r>
              <a:rPr lang="nl-NL" b="0" u="none" dirty="0" err="1"/>
              <a:t>pressure</a:t>
            </a:r>
            <a:r>
              <a:rPr lang="nl-NL" b="0" u="none" dirty="0"/>
              <a:t>, </a:t>
            </a:r>
            <a:r>
              <a:rPr lang="nl-NL" b="0" u="none" dirty="0" err="1"/>
              <a:t>leading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varicose</a:t>
            </a:r>
            <a:r>
              <a:rPr lang="nl-NL" b="0" u="none" dirty="0"/>
              <a:t> veins. </a:t>
            </a:r>
            <a:r>
              <a:rPr lang="nl-NL" b="0" u="none" dirty="0" err="1"/>
              <a:t>This</a:t>
            </a:r>
            <a:r>
              <a:rPr lang="nl-NL" b="0" u="none" dirty="0"/>
              <a:t> is </a:t>
            </a:r>
            <a:r>
              <a:rPr lang="nl-NL" b="0" u="none" dirty="0" err="1"/>
              <a:t>often</a:t>
            </a:r>
            <a:r>
              <a:rPr lang="nl-NL" b="0" u="none" dirty="0"/>
              <a:t> </a:t>
            </a:r>
            <a:r>
              <a:rPr lang="nl-NL" b="0" u="none" dirty="0" err="1"/>
              <a:t>the</a:t>
            </a:r>
            <a:r>
              <a:rPr lang="nl-NL" b="0" u="none" dirty="0"/>
              <a:t> case </a:t>
            </a:r>
            <a:r>
              <a:rPr lang="nl-NL" b="0" u="none" dirty="0" err="1"/>
              <a:t>for</a:t>
            </a:r>
            <a:r>
              <a:rPr lang="nl-NL" b="0" u="none" dirty="0"/>
              <a:t> </a:t>
            </a:r>
            <a:r>
              <a:rPr lang="nl-NL" b="0" u="none" dirty="0" err="1"/>
              <a:t>people</a:t>
            </a:r>
            <a:r>
              <a:rPr lang="nl-NL" b="0" u="none" dirty="0"/>
              <a:t> </a:t>
            </a:r>
            <a:r>
              <a:rPr lang="nl-NL" b="0" u="none" dirty="0" err="1"/>
              <a:t>who</a:t>
            </a:r>
            <a:r>
              <a:rPr lang="nl-NL" b="0" u="none" dirty="0"/>
              <a:t> have </a:t>
            </a:r>
            <a:r>
              <a:rPr lang="nl-NL" b="0" u="none" dirty="0" err="1"/>
              <a:t>to</a:t>
            </a:r>
            <a:r>
              <a:rPr lang="nl-NL" b="0" u="none" dirty="0"/>
              <a:t> stand </a:t>
            </a:r>
            <a:r>
              <a:rPr lang="nl-NL" b="0" u="none" dirty="0" err="1"/>
              <a:t>for</a:t>
            </a:r>
            <a:r>
              <a:rPr lang="nl-NL" b="0" u="none" dirty="0"/>
              <a:t> long </a:t>
            </a:r>
            <a:r>
              <a:rPr lang="nl-NL" b="0" u="none" dirty="0" err="1"/>
              <a:t>periods</a:t>
            </a:r>
            <a:r>
              <a:rPr lang="nl-NL" b="0" u="none" dirty="0"/>
              <a:t> of time </a:t>
            </a:r>
            <a:r>
              <a:rPr lang="nl-NL" b="0" u="none" dirty="0" err="1"/>
              <a:t>due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their</a:t>
            </a:r>
            <a:r>
              <a:rPr lang="nl-NL" b="0" u="none" dirty="0"/>
              <a:t> </a:t>
            </a:r>
            <a:r>
              <a:rPr lang="nl-NL" b="0" u="none" dirty="0" err="1"/>
              <a:t>profession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Reduced</a:t>
            </a:r>
            <a:r>
              <a:rPr lang="nl-NL" b="0" u="none" dirty="0"/>
              <a:t> </a:t>
            </a:r>
            <a:r>
              <a:rPr lang="nl-NL" b="0" u="none" dirty="0" err="1"/>
              <a:t>blood</a:t>
            </a:r>
            <a:r>
              <a:rPr lang="nl-NL" b="0" u="none" dirty="0"/>
              <a:t> </a:t>
            </a:r>
            <a:r>
              <a:rPr lang="nl-NL" b="0" u="none" dirty="0" err="1"/>
              <a:t>circulation</a:t>
            </a:r>
            <a:r>
              <a:rPr lang="nl-NL" b="0" u="none" dirty="0"/>
              <a:t> </a:t>
            </a:r>
            <a:r>
              <a:rPr lang="nl-NL" b="0" u="none" dirty="0" err="1"/>
              <a:t>due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sedentary</a:t>
            </a:r>
            <a:r>
              <a:rPr lang="nl-NL" b="0" u="none" dirty="0"/>
              <a:t> </a:t>
            </a:r>
            <a:r>
              <a:rPr lang="nl-NL" b="0" u="none" dirty="0" err="1"/>
              <a:t>work</a:t>
            </a:r>
            <a:r>
              <a:rPr lang="nl-NL" b="0" u="none" dirty="0"/>
              <a:t>: </a:t>
            </a:r>
            <a:r>
              <a:rPr lang="nl-NL" b="0" u="none" dirty="0" err="1"/>
              <a:t>During</a:t>
            </a:r>
            <a:r>
              <a:rPr lang="nl-NL" b="0" u="none" dirty="0"/>
              <a:t> </a:t>
            </a:r>
            <a:r>
              <a:rPr lang="nl-NL" b="0" u="none" dirty="0" err="1"/>
              <a:t>sedentary</a:t>
            </a:r>
            <a:r>
              <a:rPr lang="nl-NL" b="0" u="none" dirty="0"/>
              <a:t> </a:t>
            </a:r>
            <a:r>
              <a:rPr lang="nl-NL" b="0" u="none" dirty="0" err="1"/>
              <a:t>work</a:t>
            </a:r>
            <a:r>
              <a:rPr lang="nl-NL" b="0" u="none" dirty="0"/>
              <a:t>, </a:t>
            </a:r>
            <a:r>
              <a:rPr lang="nl-NL" b="0" u="none" dirty="0" err="1"/>
              <a:t>certain</a:t>
            </a:r>
            <a:r>
              <a:rPr lang="nl-NL" b="0" u="none" dirty="0"/>
              <a:t> </a:t>
            </a:r>
            <a:r>
              <a:rPr lang="nl-NL" b="0" u="none" dirty="0" err="1"/>
              <a:t>muscles</a:t>
            </a:r>
            <a:r>
              <a:rPr lang="nl-NL" b="0" u="none" dirty="0"/>
              <a:t> are </a:t>
            </a:r>
            <a:r>
              <a:rPr lang="nl-NL" b="0" u="none" dirty="0" err="1"/>
              <a:t>constantly</a:t>
            </a:r>
            <a:r>
              <a:rPr lang="nl-NL" b="0" u="none" dirty="0"/>
              <a:t> </a:t>
            </a:r>
            <a:r>
              <a:rPr lang="nl-NL" b="0" u="none" dirty="0" err="1"/>
              <a:t>used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maintain</a:t>
            </a:r>
            <a:r>
              <a:rPr lang="nl-NL" b="0" u="none" dirty="0"/>
              <a:t> </a:t>
            </a:r>
            <a:r>
              <a:rPr lang="nl-NL" b="0" u="none" dirty="0" err="1"/>
              <a:t>posture</a:t>
            </a:r>
            <a:r>
              <a:rPr lang="nl-NL" b="0" u="none" dirty="0"/>
              <a:t>, even </a:t>
            </a:r>
            <a:r>
              <a:rPr lang="nl-NL" b="0" u="none" dirty="0" err="1"/>
              <a:t>when</a:t>
            </a:r>
            <a:r>
              <a:rPr lang="nl-NL" b="0" u="none" dirty="0"/>
              <a:t> </a:t>
            </a:r>
            <a:r>
              <a:rPr lang="nl-NL" b="0" u="none" dirty="0" err="1"/>
              <a:t>there</a:t>
            </a:r>
            <a:r>
              <a:rPr lang="nl-NL" b="0" u="none" dirty="0"/>
              <a:t> is </a:t>
            </a:r>
            <a:r>
              <a:rPr lang="nl-NL" b="0" u="none" dirty="0" err="1"/>
              <a:t>little</a:t>
            </a:r>
            <a:r>
              <a:rPr lang="nl-NL" b="0" u="none" dirty="0"/>
              <a:t> </a:t>
            </a:r>
            <a:r>
              <a:rPr lang="nl-NL" b="0" u="none" dirty="0" err="1"/>
              <a:t>movement</a:t>
            </a:r>
            <a:r>
              <a:rPr lang="nl-NL" b="0" u="none" dirty="0"/>
              <a:t>. </a:t>
            </a:r>
            <a:r>
              <a:rPr lang="nl-NL" b="0" u="none" dirty="0" err="1"/>
              <a:t>This</a:t>
            </a:r>
            <a:r>
              <a:rPr lang="nl-NL" b="0" u="none" dirty="0"/>
              <a:t> constant </a:t>
            </a:r>
            <a:r>
              <a:rPr lang="nl-NL" b="0" u="none" dirty="0" err="1"/>
              <a:t>activity</a:t>
            </a:r>
            <a:r>
              <a:rPr lang="nl-NL" b="0" u="none" dirty="0"/>
              <a:t> of </a:t>
            </a:r>
            <a:r>
              <a:rPr lang="nl-NL" b="0" u="none" dirty="0" err="1"/>
              <a:t>certain</a:t>
            </a:r>
            <a:r>
              <a:rPr lang="nl-NL" b="0" u="none" dirty="0"/>
              <a:t> </a:t>
            </a:r>
            <a:r>
              <a:rPr lang="nl-NL" b="0" u="none" dirty="0" err="1"/>
              <a:t>muscle</a:t>
            </a:r>
            <a:r>
              <a:rPr lang="nl-NL" b="0" u="none" dirty="0"/>
              <a:t> </a:t>
            </a:r>
            <a:r>
              <a:rPr lang="nl-NL" b="0" u="none" dirty="0" err="1"/>
              <a:t>groups</a:t>
            </a:r>
            <a:r>
              <a:rPr lang="nl-NL" b="0" u="none" dirty="0"/>
              <a:t> </a:t>
            </a:r>
            <a:r>
              <a:rPr lang="nl-NL" b="0" u="none" dirty="0" err="1"/>
              <a:t>can</a:t>
            </a:r>
            <a:r>
              <a:rPr lang="nl-NL" b="0" u="none" dirty="0"/>
              <a:t> lead </a:t>
            </a:r>
            <a:r>
              <a:rPr lang="nl-NL" b="0" u="none" dirty="0" err="1"/>
              <a:t>to</a:t>
            </a:r>
            <a:r>
              <a:rPr lang="nl-NL" b="0" u="none" dirty="0"/>
              <a:t> </a:t>
            </a:r>
            <a:r>
              <a:rPr lang="nl-NL" b="0" u="none" dirty="0" err="1"/>
              <a:t>fatigue</a:t>
            </a:r>
            <a:r>
              <a:rPr lang="nl-NL" b="0" u="none" dirty="0"/>
              <a:t> </a:t>
            </a:r>
            <a:r>
              <a:rPr lang="nl-NL" b="0" u="none" dirty="0" err="1"/>
              <a:t>and</a:t>
            </a:r>
            <a:r>
              <a:rPr lang="nl-NL" b="0" u="none" dirty="0"/>
              <a:t> </a:t>
            </a:r>
            <a:r>
              <a:rPr lang="nl-NL" b="0" u="none" dirty="0" err="1"/>
              <a:t>tension</a:t>
            </a:r>
            <a:r>
              <a:rPr lang="nl-NL" b="0" u="none" dirty="0"/>
              <a:t> in </a:t>
            </a:r>
            <a:r>
              <a:rPr lang="nl-NL" b="0" u="none" dirty="0" err="1"/>
              <a:t>those</a:t>
            </a:r>
            <a:r>
              <a:rPr lang="nl-NL" b="0" u="none" dirty="0"/>
              <a:t> </a:t>
            </a:r>
            <a:r>
              <a:rPr lang="nl-NL" b="0" u="none" dirty="0" err="1"/>
              <a:t>muscles</a:t>
            </a:r>
            <a:r>
              <a:rPr lang="nl-NL" b="0" u="none" dirty="0"/>
              <a:t> </a:t>
            </a:r>
            <a:r>
              <a:rPr lang="nl-NL" b="0" u="none" dirty="0" err="1"/>
              <a:t>and</a:t>
            </a:r>
            <a:r>
              <a:rPr lang="nl-NL" b="0" u="none" dirty="0"/>
              <a:t> </a:t>
            </a:r>
            <a:r>
              <a:rPr lang="nl-NL" b="0" u="none" dirty="0" err="1"/>
              <a:t>reduced</a:t>
            </a:r>
            <a:r>
              <a:rPr lang="nl-NL" b="0" u="none" dirty="0"/>
              <a:t> </a:t>
            </a:r>
            <a:r>
              <a:rPr lang="nl-NL" b="0" u="none" dirty="0" err="1"/>
              <a:t>blood</a:t>
            </a:r>
            <a:r>
              <a:rPr lang="nl-NL" b="0" u="none" dirty="0"/>
              <a:t> </a:t>
            </a:r>
            <a:r>
              <a:rPr lang="nl-NL" b="0" u="none" dirty="0" err="1"/>
              <a:t>circulation</a:t>
            </a:r>
            <a:r>
              <a:rPr lang="nl-NL" b="0" u="none" dirty="0"/>
              <a:t> </a:t>
            </a:r>
            <a:r>
              <a:rPr lang="nl-NL" b="0" u="none" dirty="0" err="1"/>
              <a:t>throughout</a:t>
            </a:r>
            <a:r>
              <a:rPr lang="nl-NL" b="0" u="none" dirty="0"/>
              <a:t> </a:t>
            </a:r>
            <a:r>
              <a:rPr lang="nl-NL" b="0" u="none" dirty="0" err="1"/>
              <a:t>the</a:t>
            </a:r>
            <a:r>
              <a:rPr lang="nl-NL" b="0" u="none" dirty="0"/>
              <a:t> body.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3342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/>
              <a:t>TIP!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have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back </a:t>
            </a:r>
            <a:r>
              <a:rPr lang="nl-NL" b="0" dirty="0" err="1"/>
              <a:t>pain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they'd</a:t>
            </a:r>
            <a:r>
              <a:rPr lang="nl-NL" b="0" dirty="0"/>
              <a:t> like </a:t>
            </a:r>
            <a:r>
              <a:rPr lang="nl-NL" b="0" dirty="0" err="1"/>
              <a:t>to</a:t>
            </a:r>
            <a:r>
              <a:rPr lang="nl-NL" b="0" dirty="0"/>
              <a:t> share </a:t>
            </a:r>
            <a:r>
              <a:rPr lang="nl-NL" b="0" dirty="0" err="1"/>
              <a:t>anything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(</a:t>
            </a:r>
            <a:r>
              <a:rPr lang="nl-NL" b="0" dirty="0" err="1"/>
              <a:t>cause</a:t>
            </a:r>
            <a:r>
              <a:rPr lang="nl-NL" b="0" dirty="0"/>
              <a:t>, treatment,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learned</a:t>
            </a:r>
            <a:r>
              <a:rPr lang="nl-NL" b="0" dirty="0"/>
              <a:t>,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they're</a:t>
            </a:r>
            <a:r>
              <a:rPr lang="nl-NL" b="0" dirty="0"/>
              <a:t> </a:t>
            </a:r>
            <a:r>
              <a:rPr lang="nl-NL" b="0" dirty="0" err="1"/>
              <a:t>doing</a:t>
            </a:r>
            <a:r>
              <a:rPr lang="nl-NL" b="0" dirty="0"/>
              <a:t> </a:t>
            </a:r>
            <a:r>
              <a:rPr lang="nl-NL" b="0" dirty="0" err="1"/>
              <a:t>differently</a:t>
            </a:r>
            <a:r>
              <a:rPr lang="nl-NL" b="0" dirty="0"/>
              <a:t> </a:t>
            </a:r>
            <a:r>
              <a:rPr lang="nl-NL" b="0" dirty="0" err="1"/>
              <a:t>now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Instructions</a:t>
            </a:r>
            <a:endParaRPr lang="nl-NL" b="0" dirty="0"/>
          </a:p>
          <a:p>
            <a:r>
              <a:rPr lang="nl-NL" b="0" dirty="0" err="1"/>
              <a:t>We'll</a:t>
            </a:r>
            <a:r>
              <a:rPr lang="nl-NL" b="0" dirty="0"/>
              <a:t> focus on </a:t>
            </a:r>
            <a:r>
              <a:rPr lang="nl-NL" b="0" dirty="0" err="1"/>
              <a:t>an</a:t>
            </a:r>
            <a:r>
              <a:rPr lang="nl-NL" b="0" dirty="0"/>
              <a:t> important part of </a:t>
            </a:r>
            <a:r>
              <a:rPr lang="nl-NL" b="0" dirty="0" err="1"/>
              <a:t>our</a:t>
            </a:r>
            <a:r>
              <a:rPr lang="nl-NL" b="0" dirty="0"/>
              <a:t> body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pain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: </a:t>
            </a:r>
            <a:r>
              <a:rPr lang="nl-NL" b="0" dirty="0" err="1"/>
              <a:t>the</a:t>
            </a:r>
            <a:r>
              <a:rPr lang="nl-NL" b="0" dirty="0"/>
              <a:t> back!</a:t>
            </a:r>
          </a:p>
          <a:p>
            <a:r>
              <a:rPr lang="nl-NL" b="0" dirty="0"/>
              <a:t>The back </a:t>
            </a:r>
            <a:r>
              <a:rPr lang="nl-NL" b="0" dirty="0" err="1"/>
              <a:t>consists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vertebral</a:t>
            </a:r>
            <a:r>
              <a:rPr lang="nl-NL" b="0" dirty="0"/>
              <a:t> column,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called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backbone. </a:t>
            </a:r>
            <a:r>
              <a:rPr lang="nl-NL" b="0" dirty="0" err="1"/>
              <a:t>This</a:t>
            </a:r>
            <a:r>
              <a:rPr lang="nl-NL" b="0" dirty="0"/>
              <a:t> complex </a:t>
            </a:r>
            <a:r>
              <a:rPr lang="nl-NL" b="0" dirty="0" err="1"/>
              <a:t>structure</a:t>
            </a:r>
            <a:r>
              <a:rPr lang="nl-NL" b="0" dirty="0"/>
              <a:t> </a:t>
            </a:r>
            <a:r>
              <a:rPr lang="nl-NL" b="0" dirty="0" err="1"/>
              <a:t>consists</a:t>
            </a:r>
            <a:r>
              <a:rPr lang="nl-NL" b="0" dirty="0"/>
              <a:t> of a series of 33 </a:t>
            </a:r>
            <a:r>
              <a:rPr lang="nl-NL" b="0" dirty="0" err="1"/>
              <a:t>vertebrae</a:t>
            </a:r>
            <a:r>
              <a:rPr lang="nl-NL" b="0" dirty="0"/>
              <a:t>, </a:t>
            </a:r>
            <a:r>
              <a:rPr lang="nl-NL" b="0" dirty="0" err="1"/>
              <a:t>stacked</a:t>
            </a:r>
            <a:r>
              <a:rPr lang="nl-NL" b="0" dirty="0"/>
              <a:t> on top of </a:t>
            </a:r>
            <a:r>
              <a:rPr lang="nl-NL" b="0" dirty="0" err="1"/>
              <a:t>each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joints, </a:t>
            </a:r>
            <a:r>
              <a:rPr lang="nl-NL" b="0" dirty="0" err="1"/>
              <a:t>ligaments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muscles</a:t>
            </a:r>
            <a:r>
              <a:rPr lang="nl-NL" b="0" dirty="0"/>
              <a:t>. It serves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central</a:t>
            </a:r>
            <a:r>
              <a:rPr lang="nl-NL" b="0" dirty="0"/>
              <a:t> support </a:t>
            </a:r>
            <a:r>
              <a:rPr lang="nl-NL" b="0" dirty="0" err="1"/>
              <a:t>structure</a:t>
            </a:r>
            <a:r>
              <a:rPr lang="nl-NL" b="0" dirty="0"/>
              <a:t> of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skeleton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protects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spinal</a:t>
            </a:r>
            <a:r>
              <a:rPr lang="nl-NL" b="0" dirty="0"/>
              <a:t> </a:t>
            </a:r>
            <a:r>
              <a:rPr lang="nl-NL" b="0" dirty="0" err="1"/>
              <a:t>cord</a:t>
            </a:r>
            <a:r>
              <a:rPr lang="nl-NL" b="0" dirty="0"/>
              <a:t>, </a:t>
            </a:r>
            <a:r>
              <a:rPr lang="nl-NL" b="0" dirty="0" err="1"/>
              <a:t>which</a:t>
            </a:r>
            <a:r>
              <a:rPr lang="nl-NL" b="0" dirty="0"/>
              <a:t> is </a:t>
            </a:r>
            <a:r>
              <a:rPr lang="nl-NL" b="0" dirty="0" err="1"/>
              <a:t>located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spinal</a:t>
            </a:r>
            <a:r>
              <a:rPr lang="nl-NL" b="0" dirty="0"/>
              <a:t> </a:t>
            </a:r>
            <a:r>
              <a:rPr lang="nl-NL" b="0" dirty="0" err="1"/>
              <a:t>canal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/>
              <a:t>The </a:t>
            </a:r>
            <a:r>
              <a:rPr lang="nl-NL" b="0" dirty="0" err="1"/>
              <a:t>vertebral</a:t>
            </a:r>
            <a:r>
              <a:rPr lang="nl-NL" b="0" dirty="0"/>
              <a:t> column is </a:t>
            </a:r>
            <a:r>
              <a:rPr lang="nl-NL" b="0" dirty="0" err="1"/>
              <a:t>divided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several</a:t>
            </a:r>
            <a:r>
              <a:rPr lang="nl-NL" b="0" dirty="0"/>
              <a:t> </a:t>
            </a:r>
            <a:r>
              <a:rPr lang="nl-NL" b="0" dirty="0" err="1"/>
              <a:t>segments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r>
              <a:rPr lang="nl-NL" b="0" dirty="0" err="1"/>
              <a:t>Cervical</a:t>
            </a:r>
            <a:r>
              <a:rPr lang="nl-NL" b="0" dirty="0"/>
              <a:t> </a:t>
            </a:r>
            <a:r>
              <a:rPr lang="nl-NL" b="0" dirty="0" err="1"/>
              <a:t>spine</a:t>
            </a:r>
            <a:r>
              <a:rPr lang="nl-NL" b="0" dirty="0"/>
              <a:t> (</a:t>
            </a:r>
            <a:r>
              <a:rPr lang="nl-NL" b="0" dirty="0" err="1"/>
              <a:t>neck</a:t>
            </a:r>
            <a:r>
              <a:rPr lang="nl-NL" b="0" dirty="0"/>
              <a:t>): </a:t>
            </a:r>
            <a:r>
              <a:rPr lang="nl-NL" b="0" dirty="0" err="1"/>
              <a:t>Consists</a:t>
            </a:r>
            <a:r>
              <a:rPr lang="nl-NL" b="0" dirty="0"/>
              <a:t> of 7 </a:t>
            </a:r>
            <a:r>
              <a:rPr lang="nl-NL" b="0" dirty="0" err="1"/>
              <a:t>vertebrae</a:t>
            </a:r>
            <a:r>
              <a:rPr lang="nl-NL" b="0" dirty="0"/>
              <a:t> (C1 </a:t>
            </a:r>
            <a:r>
              <a:rPr lang="nl-NL" b="0" dirty="0" err="1"/>
              <a:t>to</a:t>
            </a:r>
            <a:r>
              <a:rPr lang="nl-NL" b="0" dirty="0"/>
              <a:t> C7).</a:t>
            </a:r>
          </a:p>
          <a:p>
            <a:r>
              <a:rPr lang="nl-NL" b="0" dirty="0" err="1"/>
              <a:t>Thoracic</a:t>
            </a:r>
            <a:r>
              <a:rPr lang="nl-NL" b="0" dirty="0"/>
              <a:t> </a:t>
            </a:r>
            <a:r>
              <a:rPr lang="nl-NL" b="0" dirty="0" err="1"/>
              <a:t>spine</a:t>
            </a:r>
            <a:r>
              <a:rPr lang="nl-NL" b="0" dirty="0"/>
              <a:t> (</a:t>
            </a:r>
            <a:r>
              <a:rPr lang="nl-NL" b="0" dirty="0" err="1"/>
              <a:t>chest</a:t>
            </a:r>
            <a:r>
              <a:rPr lang="nl-NL" b="0" dirty="0"/>
              <a:t>): </a:t>
            </a:r>
            <a:r>
              <a:rPr lang="nl-NL" b="0" dirty="0" err="1"/>
              <a:t>Consists</a:t>
            </a:r>
            <a:r>
              <a:rPr lang="nl-NL" b="0" dirty="0"/>
              <a:t> of 12 </a:t>
            </a:r>
            <a:r>
              <a:rPr lang="nl-NL" b="0" dirty="0" err="1"/>
              <a:t>vertebrae</a:t>
            </a:r>
            <a:r>
              <a:rPr lang="nl-NL" b="0" dirty="0"/>
              <a:t> (T1 </a:t>
            </a:r>
            <a:r>
              <a:rPr lang="nl-NL" b="0" dirty="0" err="1"/>
              <a:t>to</a:t>
            </a:r>
            <a:r>
              <a:rPr lang="nl-NL" b="0" dirty="0"/>
              <a:t> T12).</a:t>
            </a:r>
          </a:p>
          <a:p>
            <a:r>
              <a:rPr lang="nl-NL" b="0" dirty="0" err="1"/>
              <a:t>Lumbar</a:t>
            </a:r>
            <a:r>
              <a:rPr lang="nl-NL" b="0" dirty="0"/>
              <a:t> </a:t>
            </a:r>
            <a:r>
              <a:rPr lang="nl-NL" b="0" dirty="0" err="1"/>
              <a:t>spine</a:t>
            </a:r>
            <a:r>
              <a:rPr lang="nl-NL" b="0" dirty="0"/>
              <a:t> (</a:t>
            </a:r>
            <a:r>
              <a:rPr lang="nl-NL" b="0" dirty="0" err="1"/>
              <a:t>lower</a:t>
            </a:r>
            <a:r>
              <a:rPr lang="nl-NL" b="0" dirty="0"/>
              <a:t> back): </a:t>
            </a:r>
            <a:r>
              <a:rPr lang="nl-NL" b="0" dirty="0" err="1"/>
              <a:t>Consists</a:t>
            </a:r>
            <a:r>
              <a:rPr lang="nl-NL" b="0" dirty="0"/>
              <a:t> of 5 </a:t>
            </a:r>
            <a:r>
              <a:rPr lang="nl-NL" b="0" dirty="0" err="1"/>
              <a:t>vertebrae</a:t>
            </a:r>
            <a:r>
              <a:rPr lang="nl-NL" b="0" dirty="0"/>
              <a:t> (L1 </a:t>
            </a:r>
            <a:r>
              <a:rPr lang="nl-NL" b="0" dirty="0" err="1"/>
              <a:t>to</a:t>
            </a:r>
            <a:r>
              <a:rPr lang="nl-NL" b="0" dirty="0"/>
              <a:t> L5).</a:t>
            </a:r>
          </a:p>
          <a:p>
            <a:endParaRPr lang="nl-NL" b="0" dirty="0"/>
          </a:p>
          <a:p>
            <a:r>
              <a:rPr lang="nl-NL" b="0" dirty="0" err="1"/>
              <a:t>Sacral</a:t>
            </a:r>
            <a:r>
              <a:rPr lang="nl-NL" b="0" dirty="0"/>
              <a:t> </a:t>
            </a:r>
            <a:r>
              <a:rPr lang="nl-NL" b="0" dirty="0" err="1"/>
              <a:t>spine</a:t>
            </a:r>
            <a:r>
              <a:rPr lang="nl-NL" b="0" dirty="0"/>
              <a:t> (sacrum): </a:t>
            </a:r>
            <a:r>
              <a:rPr lang="nl-NL" b="0" dirty="0" err="1"/>
              <a:t>Consists</a:t>
            </a:r>
            <a:r>
              <a:rPr lang="nl-NL" b="0" dirty="0"/>
              <a:t> of 5 </a:t>
            </a:r>
            <a:r>
              <a:rPr lang="nl-NL" b="0" dirty="0" err="1"/>
              <a:t>fused</a:t>
            </a:r>
            <a:r>
              <a:rPr lang="nl-NL" b="0" dirty="0"/>
              <a:t> </a:t>
            </a:r>
            <a:r>
              <a:rPr lang="nl-NL" b="0" dirty="0" err="1"/>
              <a:t>vertebrae</a:t>
            </a:r>
            <a:r>
              <a:rPr lang="nl-NL" b="0" dirty="0"/>
              <a:t> (S1 </a:t>
            </a:r>
            <a:r>
              <a:rPr lang="nl-NL" b="0" dirty="0" err="1"/>
              <a:t>to</a:t>
            </a:r>
            <a:r>
              <a:rPr lang="nl-NL" b="0" dirty="0"/>
              <a:t> S5).</a:t>
            </a:r>
          </a:p>
          <a:p>
            <a:r>
              <a:rPr lang="nl-NL" b="0" dirty="0" err="1"/>
              <a:t>Coccygeal</a:t>
            </a:r>
            <a:r>
              <a:rPr lang="nl-NL" b="0" dirty="0"/>
              <a:t> </a:t>
            </a:r>
            <a:r>
              <a:rPr lang="nl-NL" b="0" dirty="0" err="1"/>
              <a:t>spine</a:t>
            </a:r>
            <a:r>
              <a:rPr lang="nl-NL" b="0" dirty="0"/>
              <a:t> (</a:t>
            </a:r>
            <a:r>
              <a:rPr lang="nl-NL" b="0" dirty="0" err="1"/>
              <a:t>tailbone</a:t>
            </a:r>
            <a:r>
              <a:rPr lang="nl-NL" b="0" dirty="0"/>
              <a:t>): </a:t>
            </a:r>
            <a:r>
              <a:rPr lang="nl-NL" b="0" dirty="0" err="1"/>
              <a:t>Consists</a:t>
            </a:r>
            <a:r>
              <a:rPr lang="nl-NL" b="0" dirty="0"/>
              <a:t> of 3 </a:t>
            </a:r>
            <a:r>
              <a:rPr lang="nl-NL" b="0" dirty="0" err="1"/>
              <a:t>to</a:t>
            </a:r>
            <a:r>
              <a:rPr lang="nl-NL" b="0" dirty="0"/>
              <a:t> 5 </a:t>
            </a:r>
            <a:r>
              <a:rPr lang="nl-NL" b="0" dirty="0" err="1"/>
              <a:t>fused</a:t>
            </a:r>
            <a:r>
              <a:rPr lang="nl-NL" b="0" dirty="0"/>
              <a:t> </a:t>
            </a:r>
            <a:r>
              <a:rPr lang="nl-NL" b="0" dirty="0" err="1"/>
              <a:t>vertebrae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Our</a:t>
            </a:r>
            <a:r>
              <a:rPr lang="nl-NL" b="0" dirty="0"/>
              <a:t> back (or </a:t>
            </a:r>
            <a:r>
              <a:rPr lang="nl-NL" b="0" dirty="0" err="1"/>
              <a:t>spinal</a:t>
            </a:r>
            <a:r>
              <a:rPr lang="nl-NL" b="0" dirty="0"/>
              <a:t> column) </a:t>
            </a:r>
            <a:r>
              <a:rPr lang="nl-NL" b="0" dirty="0" err="1"/>
              <a:t>isn't</a:t>
            </a:r>
            <a:r>
              <a:rPr lang="nl-NL" b="0" dirty="0"/>
              <a:t> </a:t>
            </a:r>
            <a:r>
              <a:rPr lang="nl-NL" b="0" dirty="0" err="1"/>
              <a:t>actually</a:t>
            </a:r>
            <a:r>
              <a:rPr lang="nl-NL" b="0" dirty="0"/>
              <a:t> straight, but </a:t>
            </a:r>
            <a:r>
              <a:rPr lang="nl-NL" b="0" dirty="0" err="1"/>
              <a:t>rather</a:t>
            </a:r>
            <a:r>
              <a:rPr lang="nl-NL" b="0" dirty="0"/>
              <a:t> has </a:t>
            </a:r>
            <a:r>
              <a:rPr lang="nl-NL" b="0" dirty="0" err="1"/>
              <a:t>an</a:t>
            </a:r>
            <a:r>
              <a:rPr lang="nl-NL" b="0" dirty="0"/>
              <a:t> S-</a:t>
            </a:r>
            <a:r>
              <a:rPr lang="nl-NL" b="0" dirty="0" err="1"/>
              <a:t>shape</a:t>
            </a:r>
            <a:r>
              <a:rPr lang="nl-NL" b="0" dirty="0"/>
              <a:t> (</a:t>
            </a:r>
            <a:r>
              <a:rPr lang="nl-NL" b="0" dirty="0" err="1"/>
              <a:t>see</a:t>
            </a:r>
            <a:r>
              <a:rPr lang="nl-NL" b="0" dirty="0"/>
              <a:t> side view).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vertebrae</a:t>
            </a:r>
            <a:r>
              <a:rPr lang="nl-NL" b="0" dirty="0"/>
              <a:t> are </a:t>
            </a:r>
            <a:r>
              <a:rPr lang="nl-NL" b="0" dirty="0" err="1"/>
              <a:t>optimally</a:t>
            </a:r>
            <a:r>
              <a:rPr lang="nl-NL" b="0" dirty="0"/>
              <a:t> </a:t>
            </a:r>
            <a:r>
              <a:rPr lang="nl-NL" b="0" dirty="0" err="1"/>
              <a:t>stacked</a:t>
            </a:r>
            <a:r>
              <a:rPr lang="nl-NL" b="0" dirty="0"/>
              <a:t> on top of </a:t>
            </a:r>
            <a:r>
              <a:rPr lang="nl-NL" b="0" dirty="0" err="1"/>
              <a:t>each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, </a:t>
            </a:r>
            <a:r>
              <a:rPr lang="nl-NL" b="0" dirty="0" err="1"/>
              <a:t>preventing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discs.</a:t>
            </a:r>
          </a:p>
          <a:p>
            <a:r>
              <a:rPr lang="nl-NL" b="0" dirty="0" err="1"/>
              <a:t>If</a:t>
            </a:r>
            <a:r>
              <a:rPr lang="nl-NL" b="0" dirty="0"/>
              <a:t> we </a:t>
            </a:r>
            <a:r>
              <a:rPr lang="nl-NL" b="0" dirty="0" err="1"/>
              <a:t>prevent</a:t>
            </a:r>
            <a:r>
              <a:rPr lang="nl-NL" b="0" dirty="0"/>
              <a:t>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curvature</a:t>
            </a:r>
            <a:r>
              <a:rPr lang="nl-NL" b="0" dirty="0"/>
              <a:t>, </a:t>
            </a:r>
            <a:r>
              <a:rPr lang="nl-NL" b="0" dirty="0" err="1"/>
              <a:t>additional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is </a:t>
            </a:r>
            <a:r>
              <a:rPr lang="nl-NL" b="0" dirty="0" err="1"/>
              <a:t>placed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prolonged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them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break,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soft </a:t>
            </a:r>
            <a:r>
              <a:rPr lang="nl-NL" b="0" dirty="0" err="1"/>
              <a:t>interior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bulge</a:t>
            </a:r>
            <a:r>
              <a:rPr lang="nl-NL" b="0" dirty="0"/>
              <a:t> </a:t>
            </a:r>
            <a:r>
              <a:rPr lang="nl-NL" b="0" dirty="0" err="1"/>
              <a:t>outward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4991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: </a:t>
            </a:r>
            <a:r>
              <a:rPr lang="nl-NL" dirty="0" err="1"/>
              <a:t>Ask</a:t>
            </a:r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 </a:t>
            </a:r>
            <a:r>
              <a:rPr lang="nl-NL" dirty="0" err="1"/>
              <a:t>whether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is </a:t>
            </a:r>
            <a:r>
              <a:rPr lang="nl-NL" dirty="0" err="1"/>
              <a:t>inherently</a:t>
            </a:r>
            <a:r>
              <a:rPr lang="nl-NL" dirty="0"/>
              <a:t> bad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body.</a:t>
            </a:r>
          </a:p>
          <a:p>
            <a:endParaRPr lang="nl-NL" dirty="0"/>
          </a:p>
          <a:p>
            <a:r>
              <a:rPr lang="nl-NL" dirty="0" err="1"/>
              <a:t>Answer</a:t>
            </a:r>
            <a:r>
              <a:rPr lang="nl-NL" dirty="0"/>
              <a:t>: 2</a:t>
            </a:r>
          </a:p>
          <a:p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</a:t>
            </a:r>
            <a:r>
              <a:rPr lang="nl-NL" dirty="0" err="1"/>
              <a:t>itself</a:t>
            </a:r>
            <a:r>
              <a:rPr lang="nl-NL" dirty="0"/>
              <a:t> is </a:t>
            </a:r>
            <a:r>
              <a:rPr lang="nl-NL" dirty="0" err="1"/>
              <a:t>necessary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proper </a:t>
            </a:r>
            <a:r>
              <a:rPr lang="nl-NL" dirty="0" err="1"/>
              <a:t>functioning</a:t>
            </a:r>
            <a:r>
              <a:rPr lang="nl-NL" dirty="0"/>
              <a:t>. </a:t>
            </a:r>
            <a:r>
              <a:rPr lang="nl-NL" dirty="0" err="1"/>
              <a:t>Problems</a:t>
            </a:r>
            <a:r>
              <a:rPr lang="nl-NL" dirty="0"/>
              <a:t> </a:t>
            </a:r>
            <a:r>
              <a:rPr lang="nl-NL" dirty="0" err="1"/>
              <a:t>arise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OVERload</a:t>
            </a:r>
            <a:r>
              <a:rPr lang="nl-NL" dirty="0"/>
              <a:t> or </a:t>
            </a:r>
            <a:r>
              <a:rPr lang="nl-NL" dirty="0" err="1"/>
              <a:t>UNDERload</a:t>
            </a:r>
            <a:r>
              <a:rPr lang="nl-NL" dirty="0"/>
              <a:t>.</a:t>
            </a:r>
          </a:p>
          <a:p>
            <a:r>
              <a:rPr lang="nl-NL" dirty="0" err="1"/>
              <a:t>If</a:t>
            </a:r>
            <a:r>
              <a:rPr lang="nl-NL" dirty="0"/>
              <a:t> we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</a:t>
            </a:r>
            <a:r>
              <a:rPr lang="nl-NL" dirty="0" err="1"/>
              <a:t>our</a:t>
            </a:r>
            <a:r>
              <a:rPr lang="nl-NL" dirty="0"/>
              <a:t> </a:t>
            </a:r>
            <a:r>
              <a:rPr lang="nl-NL" dirty="0" err="1"/>
              <a:t>bodies</a:t>
            </a:r>
            <a:r>
              <a:rPr lang="nl-NL" dirty="0"/>
              <a:t>, we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function</a:t>
            </a:r>
            <a:r>
              <a:rPr lang="nl-NL" dirty="0"/>
              <a:t> well. </a:t>
            </a:r>
            <a:r>
              <a:rPr lang="nl-NL" dirty="0" err="1"/>
              <a:t>Consider</a:t>
            </a:r>
            <a:r>
              <a:rPr lang="nl-NL" dirty="0"/>
              <a:t>,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example</a:t>
            </a:r>
            <a:r>
              <a:rPr lang="nl-NL" dirty="0"/>
              <a:t>, </a:t>
            </a:r>
            <a:r>
              <a:rPr lang="nl-NL" dirty="0" err="1"/>
              <a:t>an</a:t>
            </a:r>
            <a:r>
              <a:rPr lang="nl-NL" dirty="0"/>
              <a:t> astronaut;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a large part of </a:t>
            </a:r>
            <a:r>
              <a:rPr lang="nl-NL" dirty="0" err="1"/>
              <a:t>their</a:t>
            </a:r>
            <a:r>
              <a:rPr lang="nl-NL" dirty="0"/>
              <a:t> body in </a:t>
            </a:r>
            <a:r>
              <a:rPr lang="nl-NL" dirty="0" err="1"/>
              <a:t>space</a:t>
            </a:r>
            <a:r>
              <a:rPr lang="nl-NL" dirty="0"/>
              <a:t>.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weightlessness</a:t>
            </a:r>
            <a:r>
              <a:rPr lang="nl-NL" dirty="0"/>
              <a:t>, </a:t>
            </a:r>
            <a:r>
              <a:rPr lang="nl-NL" dirty="0" err="1"/>
              <a:t>bones</a:t>
            </a:r>
            <a:r>
              <a:rPr lang="nl-NL" dirty="0"/>
              <a:t>,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example</a:t>
            </a:r>
            <a:r>
              <a:rPr lang="nl-NL" dirty="0"/>
              <a:t>, are </a:t>
            </a:r>
            <a:r>
              <a:rPr lang="nl-NL" dirty="0" err="1"/>
              <a:t>unnecessary</a:t>
            </a:r>
            <a:r>
              <a:rPr lang="nl-NL" dirty="0"/>
              <a:t>.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weightless</a:t>
            </a:r>
            <a:r>
              <a:rPr lang="nl-NL" dirty="0"/>
              <a:t> environment of </a:t>
            </a:r>
            <a:r>
              <a:rPr lang="nl-NL" dirty="0" err="1"/>
              <a:t>space</a:t>
            </a:r>
            <a:r>
              <a:rPr lang="nl-NL" dirty="0"/>
              <a:t>, </a:t>
            </a:r>
            <a:r>
              <a:rPr lang="nl-NL" dirty="0" err="1"/>
              <a:t>our</a:t>
            </a:r>
            <a:r>
              <a:rPr lang="nl-NL" dirty="0"/>
              <a:t> </a:t>
            </a:r>
            <a:r>
              <a:rPr lang="nl-NL" dirty="0" err="1"/>
              <a:t>bones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normal</a:t>
            </a:r>
            <a:r>
              <a:rPr lang="nl-NL" dirty="0"/>
              <a:t> </a:t>
            </a:r>
            <a:r>
              <a:rPr lang="nl-NL" dirty="0" err="1"/>
              <a:t>mechanical</a:t>
            </a:r>
            <a:r>
              <a:rPr lang="nl-NL" dirty="0"/>
              <a:t> stress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would</a:t>
            </a:r>
            <a:r>
              <a:rPr lang="nl-NL" dirty="0"/>
              <a:t> on Earth. </a:t>
            </a:r>
            <a:r>
              <a:rPr lang="nl-NL" dirty="0" err="1"/>
              <a:t>This</a:t>
            </a:r>
            <a:r>
              <a:rPr lang="nl-NL" dirty="0"/>
              <a:t> leads </a:t>
            </a:r>
            <a:r>
              <a:rPr lang="nl-NL" dirty="0" err="1"/>
              <a:t>to</a:t>
            </a:r>
            <a:r>
              <a:rPr lang="nl-NL" dirty="0"/>
              <a:t> a </a:t>
            </a:r>
            <a:r>
              <a:rPr lang="nl-NL" dirty="0" err="1"/>
              <a:t>decrease</a:t>
            </a:r>
            <a:r>
              <a:rPr lang="nl-NL" dirty="0"/>
              <a:t> in </a:t>
            </a:r>
            <a:r>
              <a:rPr lang="nl-NL" dirty="0" err="1"/>
              <a:t>bone</a:t>
            </a:r>
            <a:r>
              <a:rPr lang="nl-NL" dirty="0"/>
              <a:t> </a:t>
            </a:r>
            <a:r>
              <a:rPr lang="nl-NL" dirty="0" err="1"/>
              <a:t>density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accelerated</a:t>
            </a:r>
            <a:r>
              <a:rPr lang="nl-NL" dirty="0"/>
              <a:t> </a:t>
            </a:r>
            <a:r>
              <a:rPr lang="nl-NL" dirty="0" err="1"/>
              <a:t>loss</a:t>
            </a:r>
            <a:r>
              <a:rPr lang="nl-NL" dirty="0"/>
              <a:t> of </a:t>
            </a:r>
            <a:r>
              <a:rPr lang="nl-NL" dirty="0" err="1"/>
              <a:t>bone</a:t>
            </a:r>
            <a:r>
              <a:rPr lang="nl-NL" dirty="0"/>
              <a:t> </a:t>
            </a:r>
            <a:r>
              <a:rPr lang="nl-NL" dirty="0" err="1"/>
              <a:t>mass</a:t>
            </a:r>
            <a:r>
              <a:rPr lang="nl-NL" dirty="0"/>
              <a:t>, </a:t>
            </a:r>
            <a:r>
              <a:rPr lang="nl-NL" dirty="0" err="1"/>
              <a:t>known</a:t>
            </a:r>
            <a:r>
              <a:rPr lang="nl-NL" dirty="0"/>
              <a:t> as </a:t>
            </a:r>
            <a:r>
              <a:rPr lang="nl-NL" dirty="0" err="1"/>
              <a:t>space-related</a:t>
            </a:r>
            <a:r>
              <a:rPr lang="nl-NL" dirty="0"/>
              <a:t> </a:t>
            </a:r>
            <a:r>
              <a:rPr lang="nl-NL" dirty="0" err="1"/>
              <a:t>osteoporosis</a:t>
            </a:r>
            <a:r>
              <a:rPr lang="nl-NL" dirty="0"/>
              <a:t> or </a:t>
            </a:r>
            <a:r>
              <a:rPr lang="nl-NL" dirty="0" err="1"/>
              <a:t>bone</a:t>
            </a:r>
            <a:r>
              <a:rPr lang="nl-NL" dirty="0"/>
              <a:t> </a:t>
            </a:r>
            <a:r>
              <a:rPr lang="nl-NL" dirty="0" err="1"/>
              <a:t>resorption</a:t>
            </a:r>
            <a:r>
              <a:rPr lang="nl-NL" dirty="0"/>
              <a:t>. In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words</a:t>
            </a:r>
            <a:r>
              <a:rPr lang="nl-NL" dirty="0"/>
              <a:t>, we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some</a:t>
            </a:r>
            <a:r>
              <a:rPr lang="nl-NL" dirty="0"/>
              <a:t> form of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function</a:t>
            </a:r>
            <a:r>
              <a:rPr lang="nl-NL" dirty="0"/>
              <a:t> </a:t>
            </a:r>
            <a:r>
              <a:rPr lang="nl-NL" dirty="0" err="1"/>
              <a:t>properly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4165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Instructions</a:t>
            </a:r>
            <a:endParaRPr lang="nl-NL" b="0" dirty="0"/>
          </a:p>
          <a:p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complaints</a:t>
            </a:r>
            <a:r>
              <a:rPr lang="nl-NL" b="0" dirty="0"/>
              <a:t>, </a:t>
            </a:r>
            <a:r>
              <a:rPr lang="nl-NL" b="0" dirty="0" err="1"/>
              <a:t>there's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imbalance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workload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.</a:t>
            </a:r>
          </a:p>
          <a:p>
            <a:r>
              <a:rPr lang="nl-NL" b="0" dirty="0"/>
              <a:t>TIP!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unbalanced</a:t>
            </a:r>
            <a:r>
              <a:rPr lang="nl-NL" b="0" dirty="0"/>
              <a:t>. </a:t>
            </a: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using</a:t>
            </a:r>
            <a:r>
              <a:rPr lang="nl-NL" b="0" dirty="0"/>
              <a:t> a </a:t>
            </a:r>
            <a:r>
              <a:rPr lang="nl-NL" b="0" dirty="0" err="1"/>
              <a:t>flipchart</a:t>
            </a:r>
            <a:r>
              <a:rPr lang="nl-NL" b="0" dirty="0"/>
              <a:t> or whiteboard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columns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gather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workload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.</a:t>
            </a:r>
          </a:p>
          <a:p>
            <a:r>
              <a:rPr lang="nl-NL" b="0" dirty="0"/>
              <a:t>For </a:t>
            </a:r>
            <a:r>
              <a:rPr lang="nl-NL" b="0" dirty="0" err="1"/>
              <a:t>example</a:t>
            </a:r>
            <a:r>
              <a:rPr lang="nl-NL" b="0" dirty="0"/>
              <a:t>,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workload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is </a:t>
            </a:r>
            <a:r>
              <a:rPr lang="nl-NL" b="0" dirty="0" err="1"/>
              <a:t>too</a:t>
            </a:r>
            <a:r>
              <a:rPr lang="nl-NL" b="0" dirty="0"/>
              <a:t> high (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duration</a:t>
            </a:r>
            <a:r>
              <a:rPr lang="nl-NL" b="0" dirty="0"/>
              <a:t>, </a:t>
            </a:r>
            <a:r>
              <a:rPr lang="nl-NL" b="0" dirty="0" err="1"/>
              <a:t>frequency</a:t>
            </a:r>
            <a:r>
              <a:rPr lang="nl-NL" b="0" dirty="0"/>
              <a:t>, </a:t>
            </a:r>
            <a:r>
              <a:rPr lang="nl-NL" b="0" dirty="0" err="1"/>
              <a:t>insufficient</a:t>
            </a:r>
            <a:r>
              <a:rPr lang="nl-NL" b="0" dirty="0"/>
              <a:t> rest breaks,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required</a:t>
            </a:r>
            <a:r>
              <a:rPr lang="nl-NL" b="0" dirty="0"/>
              <a:t> </a:t>
            </a:r>
            <a:r>
              <a:rPr lang="nl-NL" b="0" dirty="0" err="1"/>
              <a:t>posture</a:t>
            </a:r>
            <a:r>
              <a:rPr lang="nl-NL" b="0" dirty="0"/>
              <a:t>, </a:t>
            </a:r>
            <a:r>
              <a:rPr lang="nl-NL" b="0" dirty="0" err="1"/>
              <a:t>varying</a:t>
            </a:r>
            <a:r>
              <a:rPr lang="nl-NL" b="0" dirty="0"/>
              <a:t> </a:t>
            </a:r>
            <a:r>
              <a:rPr lang="nl-NL" b="0" dirty="0" err="1"/>
              <a:t>posture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factors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temperature</a:t>
            </a:r>
            <a:r>
              <a:rPr lang="nl-NL" b="0" dirty="0"/>
              <a:t> or workstation </a:t>
            </a:r>
            <a:r>
              <a:rPr lang="nl-NL" b="0" dirty="0" err="1"/>
              <a:t>layout</a:t>
            </a:r>
            <a:r>
              <a:rPr lang="nl-NL" b="0" dirty="0"/>
              <a:t>).</a:t>
            </a:r>
          </a:p>
          <a:p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of </a:t>
            </a:r>
            <a:r>
              <a:rPr lang="nl-NL" b="0" dirty="0" err="1"/>
              <a:t>workload</a:t>
            </a:r>
            <a:r>
              <a:rPr lang="nl-NL" b="0" dirty="0"/>
              <a:t> (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condition</a:t>
            </a:r>
            <a:r>
              <a:rPr lang="nl-NL" b="0" dirty="0"/>
              <a:t>, a </a:t>
            </a:r>
            <a:r>
              <a:rPr lang="nl-NL" b="0" dirty="0" err="1"/>
              <a:t>healthy</a:t>
            </a:r>
            <a:r>
              <a:rPr lang="nl-NL" b="0" dirty="0"/>
              <a:t> lifestyle,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overdoing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, </a:t>
            </a:r>
            <a:r>
              <a:rPr lang="nl-NL" b="0" dirty="0" err="1"/>
              <a:t>avoiding</a:t>
            </a:r>
            <a:r>
              <a:rPr lang="nl-NL" b="0" dirty="0"/>
              <a:t> stressors, </a:t>
            </a:r>
            <a:r>
              <a:rPr lang="nl-NL" b="0" dirty="0" err="1"/>
              <a:t>using</a:t>
            </a:r>
            <a:r>
              <a:rPr lang="nl-NL" b="0" dirty="0"/>
              <a:t>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techniques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Workload</a:t>
            </a:r>
            <a:endParaRPr lang="nl-NL" b="0" dirty="0"/>
          </a:p>
          <a:p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have </a:t>
            </a:r>
            <a:r>
              <a:rPr lang="nl-NL" b="0" dirty="0" err="1"/>
              <a:t>to</a:t>
            </a:r>
            <a:r>
              <a:rPr lang="nl-NL" b="0" dirty="0"/>
              <a:t> deal </a:t>
            </a:r>
            <a:r>
              <a:rPr lang="nl-NL" b="0" dirty="0" err="1"/>
              <a:t>with</a:t>
            </a:r>
            <a:endParaRPr lang="nl-NL" b="0" dirty="0"/>
          </a:p>
          <a:p>
            <a:endParaRPr lang="nl-NL" b="0" dirty="0"/>
          </a:p>
          <a:p>
            <a:r>
              <a:rPr lang="nl-NL" b="0" dirty="0" err="1"/>
              <a:t>Capacity</a:t>
            </a:r>
            <a:endParaRPr lang="nl-NL" b="0" dirty="0"/>
          </a:p>
          <a:p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handle (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mentally</a:t>
            </a:r>
            <a:r>
              <a:rPr lang="nl-NL" b="0" dirty="0"/>
              <a:t>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1676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Imbalance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arises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push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yourself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beyond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limits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Too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much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strain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Or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Too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little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resilience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become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unbalanced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push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yourself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beyond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limits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Not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everyone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is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equally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strong or fit.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This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explains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differences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between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employees;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consider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for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example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differences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between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young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old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With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increasing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age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physical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resilience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generally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)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simply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decreases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As 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result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older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colleague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may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not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able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perform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all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physical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tasks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quickly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or as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strenuously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as 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younger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colleague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This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difference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also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exists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between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men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women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Women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generally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)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simply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have 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lower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physical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resilience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than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men. Of course,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there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are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exceptions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...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It's important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take these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differences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also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decrease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in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resilience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into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account.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When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you're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young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think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can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handle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anything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but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will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able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keep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that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up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until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you're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67? Take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right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measures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now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avoid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being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worn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out later.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023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next </a:t>
            </a:r>
            <a:r>
              <a:rPr lang="nl-NL" dirty="0" err="1"/>
              <a:t>section</a:t>
            </a:r>
            <a:r>
              <a:rPr lang="nl-NL" dirty="0"/>
              <a:t>, </a:t>
            </a:r>
            <a:r>
              <a:rPr lang="nl-NL" dirty="0" err="1"/>
              <a:t>we'll</a:t>
            </a:r>
            <a:r>
              <a:rPr lang="nl-NL" dirty="0"/>
              <a:t> </a:t>
            </a:r>
            <a:r>
              <a:rPr lang="nl-NL" dirty="0" err="1"/>
              <a:t>delve</a:t>
            </a:r>
            <a:r>
              <a:rPr lang="nl-NL" dirty="0"/>
              <a:t> </a:t>
            </a:r>
            <a:r>
              <a:rPr lang="nl-NL" dirty="0" err="1"/>
              <a:t>deeper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several</a:t>
            </a:r>
            <a:r>
              <a:rPr lang="nl-NL" dirty="0"/>
              <a:t> </a:t>
            </a:r>
            <a:r>
              <a:rPr lang="nl-NL" dirty="0" err="1"/>
              <a:t>stressful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lifting</a:t>
            </a:r>
            <a:r>
              <a:rPr lang="nl-NL" dirty="0"/>
              <a:t>, </a:t>
            </a:r>
            <a:r>
              <a:rPr lang="nl-NL" dirty="0" err="1"/>
              <a:t>pushing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pulling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stressful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postures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Lifting</a:t>
            </a:r>
            <a:r>
              <a:rPr lang="nl-NL" dirty="0"/>
              <a:t> </a:t>
            </a:r>
            <a:r>
              <a:rPr lang="nl-NL" dirty="0" err="1"/>
              <a:t>involves</a:t>
            </a:r>
            <a:r>
              <a:rPr lang="nl-NL" dirty="0"/>
              <a:t> grasping </a:t>
            </a:r>
            <a:r>
              <a:rPr lang="nl-NL" dirty="0" err="1"/>
              <a:t>an</a:t>
            </a:r>
            <a:r>
              <a:rPr lang="nl-NL" dirty="0"/>
              <a:t> object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hand(s)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then</a:t>
            </a:r>
            <a:r>
              <a:rPr lang="nl-NL" dirty="0"/>
              <a:t> </a:t>
            </a:r>
            <a:r>
              <a:rPr lang="nl-NL" dirty="0" err="1"/>
              <a:t>moving</a:t>
            </a:r>
            <a:r>
              <a:rPr lang="nl-NL" dirty="0"/>
              <a:t>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vertically</a:t>
            </a:r>
            <a:r>
              <a:rPr lang="nl-NL" dirty="0"/>
              <a:t> without </a:t>
            </a:r>
            <a:r>
              <a:rPr lang="nl-NL" dirty="0" err="1"/>
              <a:t>mechanical</a:t>
            </a:r>
            <a:r>
              <a:rPr lang="nl-NL" dirty="0"/>
              <a:t> aids, without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task</a:t>
            </a:r>
            <a:r>
              <a:rPr lang="nl-NL" dirty="0"/>
              <a:t> performer walking. In </a:t>
            </a:r>
            <a:r>
              <a:rPr lang="nl-NL" dirty="0" err="1"/>
              <a:t>metalworking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electrical</a:t>
            </a:r>
            <a:r>
              <a:rPr lang="nl-NL" dirty="0"/>
              <a:t> engineering, employees </a:t>
            </a:r>
            <a:r>
              <a:rPr lang="nl-NL" dirty="0" err="1"/>
              <a:t>regularly</a:t>
            </a:r>
            <a:r>
              <a:rPr lang="nl-NL" dirty="0"/>
              <a:t> lift </a:t>
            </a:r>
            <a:r>
              <a:rPr lang="nl-NL" dirty="0" err="1"/>
              <a:t>while</a:t>
            </a:r>
            <a:r>
              <a:rPr lang="nl-NL" dirty="0"/>
              <a:t> </a:t>
            </a:r>
            <a:r>
              <a:rPr lang="nl-NL" dirty="0" err="1"/>
              <a:t>performing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. </a:t>
            </a:r>
            <a:r>
              <a:rPr lang="nl-NL" dirty="0" err="1"/>
              <a:t>Examples</a:t>
            </a:r>
            <a:r>
              <a:rPr lang="nl-NL" dirty="0"/>
              <a:t> of </a:t>
            </a:r>
            <a:r>
              <a:rPr lang="nl-NL" dirty="0" err="1"/>
              <a:t>lifting</a:t>
            </a:r>
            <a:r>
              <a:rPr lang="nl-NL" dirty="0"/>
              <a:t>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 </a:t>
            </a:r>
            <a:r>
              <a:rPr lang="nl-NL" dirty="0" err="1"/>
              <a:t>loading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unloading</a:t>
            </a:r>
            <a:r>
              <a:rPr lang="nl-NL" dirty="0"/>
              <a:t> </a:t>
            </a:r>
            <a:r>
              <a:rPr lang="nl-NL" dirty="0" err="1"/>
              <a:t>products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machines, </a:t>
            </a:r>
            <a:r>
              <a:rPr lang="nl-NL" dirty="0" err="1"/>
              <a:t>assembly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changing</a:t>
            </a:r>
            <a:r>
              <a:rPr lang="nl-NL" dirty="0"/>
              <a:t> tools on machines.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601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Employees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metalworking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engineering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regularly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lift items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their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situations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loading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unloading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machines,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assembly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tools on machines.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Guidelines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maximum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weight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25 kg,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depending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frequency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height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Objects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heavier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assistive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devices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multiple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people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maximum load per person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exceeding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95106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photos</a:t>
            </a:r>
            <a:r>
              <a:rPr lang="nl-NL" dirty="0"/>
              <a:t>,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see</a:t>
            </a:r>
            <a:r>
              <a:rPr lang="nl-NL" dirty="0"/>
              <a:t> </a:t>
            </a:r>
            <a:r>
              <a:rPr lang="nl-NL" dirty="0" err="1"/>
              <a:t>two</a:t>
            </a:r>
            <a:r>
              <a:rPr lang="nl-NL" dirty="0"/>
              <a:t> employees </a:t>
            </a:r>
            <a:r>
              <a:rPr lang="nl-NL" dirty="0" err="1"/>
              <a:t>grinding</a:t>
            </a:r>
            <a:r>
              <a:rPr lang="nl-NL" dirty="0"/>
              <a:t> </a:t>
            </a:r>
            <a:r>
              <a:rPr lang="nl-NL" dirty="0" err="1"/>
              <a:t>blades</a:t>
            </a:r>
            <a:r>
              <a:rPr lang="nl-NL" dirty="0"/>
              <a:t>. </a:t>
            </a:r>
            <a:r>
              <a:rPr lang="nl-NL" dirty="0" err="1"/>
              <a:t>What</a:t>
            </a:r>
            <a:r>
              <a:rPr lang="nl-NL" dirty="0"/>
              <a:t> do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notice</a:t>
            </a:r>
            <a:r>
              <a:rPr lang="nl-NL" dirty="0"/>
              <a:t> </a:t>
            </a:r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postures</a:t>
            </a:r>
            <a:r>
              <a:rPr lang="nl-NL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Both employees rest </a:t>
            </a:r>
            <a:r>
              <a:rPr lang="nl-NL" dirty="0" err="1"/>
              <a:t>their</a:t>
            </a:r>
            <a:r>
              <a:rPr lang="nl-NL" dirty="0"/>
              <a:t> arms on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laps</a:t>
            </a:r>
            <a:r>
              <a:rPr lang="nl-NL" dirty="0"/>
              <a:t>. </a:t>
            </a:r>
            <a:r>
              <a:rPr lang="nl-NL" dirty="0" err="1"/>
              <a:t>After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, </a:t>
            </a:r>
            <a:r>
              <a:rPr lang="nl-NL" dirty="0" err="1"/>
              <a:t>an</a:t>
            </a:r>
            <a:r>
              <a:rPr lang="nl-NL" dirty="0"/>
              <a:t> arm is a heavy part of </a:t>
            </a:r>
            <a:r>
              <a:rPr lang="nl-NL" dirty="0" err="1"/>
              <a:t>the</a:t>
            </a:r>
            <a:r>
              <a:rPr lang="nl-NL" dirty="0"/>
              <a:t> body (5 </a:t>
            </a:r>
            <a:r>
              <a:rPr lang="nl-NL" dirty="0" err="1"/>
              <a:t>to</a:t>
            </a:r>
            <a:r>
              <a:rPr lang="nl-NL" dirty="0"/>
              <a:t> 6% of </a:t>
            </a:r>
            <a:r>
              <a:rPr lang="nl-NL" dirty="0" err="1"/>
              <a:t>total</a:t>
            </a:r>
            <a:r>
              <a:rPr lang="nl-NL" dirty="0"/>
              <a:t> body </a:t>
            </a:r>
            <a:r>
              <a:rPr lang="nl-NL" dirty="0" err="1"/>
              <a:t>weight</a:t>
            </a:r>
            <a:r>
              <a:rPr lang="nl-NL" dirty="0"/>
              <a:t>), </a:t>
            </a:r>
            <a:r>
              <a:rPr lang="nl-NL" dirty="0" err="1"/>
              <a:t>requiring</a:t>
            </a:r>
            <a:r>
              <a:rPr lang="nl-NL" dirty="0"/>
              <a:t> </a:t>
            </a:r>
            <a:r>
              <a:rPr lang="nl-NL" dirty="0" err="1"/>
              <a:t>us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lift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weight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blade</a:t>
            </a:r>
            <a:r>
              <a:rPr lang="nl-NL" dirty="0"/>
              <a:t>. The </a:t>
            </a:r>
            <a:r>
              <a:rPr lang="nl-NL" dirty="0" err="1"/>
              <a:t>result</a:t>
            </a:r>
            <a:r>
              <a:rPr lang="nl-NL" dirty="0"/>
              <a:t>: </a:t>
            </a:r>
            <a:r>
              <a:rPr lang="nl-NL" dirty="0" err="1"/>
              <a:t>the</a:t>
            </a:r>
            <a:r>
              <a:rPr lang="nl-NL" dirty="0"/>
              <a:t> employee </a:t>
            </a:r>
            <a:r>
              <a:rPr lang="nl-NL" dirty="0" err="1"/>
              <a:t>bends</a:t>
            </a:r>
            <a:r>
              <a:rPr lang="nl-NL" dirty="0"/>
              <a:t> forward, </a:t>
            </a:r>
            <a:r>
              <a:rPr lang="nl-NL" dirty="0" err="1"/>
              <a:t>resulting</a:t>
            </a:r>
            <a:r>
              <a:rPr lang="nl-NL" dirty="0"/>
              <a:t> in: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The employee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left</a:t>
            </a:r>
            <a:r>
              <a:rPr lang="nl-NL" dirty="0"/>
              <a:t> has a </a:t>
            </a:r>
            <a:r>
              <a:rPr lang="nl-NL" dirty="0" err="1"/>
              <a:t>perfectly</a:t>
            </a:r>
            <a:r>
              <a:rPr lang="nl-NL" dirty="0"/>
              <a:t> straight back </a:t>
            </a:r>
            <a:r>
              <a:rPr lang="nl-NL" dirty="0" err="1"/>
              <a:t>and</a:t>
            </a:r>
            <a:r>
              <a:rPr lang="nl-NL" dirty="0"/>
              <a:t> is </a:t>
            </a:r>
            <a:r>
              <a:rPr lang="nl-NL" dirty="0" err="1"/>
              <a:t>clearly</a:t>
            </a:r>
            <a:r>
              <a:rPr lang="nl-NL" dirty="0"/>
              <a:t> </a:t>
            </a:r>
            <a:r>
              <a:rPr lang="nl-NL" dirty="0" err="1"/>
              <a:t>bending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pelvis.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The employee on </a:t>
            </a:r>
            <a:r>
              <a:rPr lang="nl-NL" dirty="0" err="1"/>
              <a:t>the</a:t>
            </a:r>
            <a:r>
              <a:rPr lang="nl-NL" dirty="0"/>
              <a:t> right has a </a:t>
            </a:r>
            <a:r>
              <a:rPr lang="nl-NL" dirty="0" err="1"/>
              <a:t>completely</a:t>
            </a:r>
            <a:r>
              <a:rPr lang="nl-NL" dirty="0"/>
              <a:t> bent back in a C-</a:t>
            </a:r>
            <a:r>
              <a:rPr lang="nl-NL" dirty="0" err="1"/>
              <a:t>shape</a:t>
            </a:r>
            <a:r>
              <a:rPr lang="nl-NL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In </a:t>
            </a:r>
            <a:r>
              <a:rPr lang="nl-NL" dirty="0" err="1"/>
              <a:t>both</a:t>
            </a:r>
            <a:r>
              <a:rPr lang="nl-NL" dirty="0"/>
              <a:t> cases, we </a:t>
            </a:r>
            <a:r>
              <a:rPr lang="nl-NL" dirty="0" err="1"/>
              <a:t>see</a:t>
            </a:r>
            <a:r>
              <a:rPr lang="nl-NL" dirty="0"/>
              <a:t> significant </a:t>
            </a:r>
            <a:r>
              <a:rPr lang="nl-NL" dirty="0" err="1"/>
              <a:t>strain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neck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7895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Instructions</a:t>
            </a:r>
            <a:r>
              <a:rPr lang="nl-NL" b="0" dirty="0"/>
              <a:t>: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lift </a:t>
            </a:r>
            <a:r>
              <a:rPr lang="nl-NL" b="0" dirty="0" err="1"/>
              <a:t>regularly</a:t>
            </a:r>
            <a:r>
              <a:rPr lang="nl-NL" b="0" dirty="0"/>
              <a:t>. </a:t>
            </a:r>
            <a:r>
              <a:rPr lang="nl-NL" b="0" dirty="0" err="1"/>
              <a:t>And</a:t>
            </a:r>
            <a:r>
              <a:rPr lang="nl-NL" b="0" dirty="0"/>
              <a:t>...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 do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in </a:t>
            </a:r>
            <a:r>
              <a:rPr lang="nl-NL" b="0" dirty="0" err="1"/>
              <a:t>practice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Answer</a:t>
            </a:r>
            <a:r>
              <a:rPr lang="nl-NL" b="0" dirty="0"/>
              <a:t>: C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Proper </a:t>
            </a:r>
            <a:r>
              <a:rPr lang="nl-NL" b="0" dirty="0" err="1"/>
              <a:t>lifting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discs. The MORE CONVEXED </a:t>
            </a:r>
            <a:r>
              <a:rPr lang="nl-NL" b="0" dirty="0" err="1"/>
              <a:t>the</a:t>
            </a:r>
            <a:r>
              <a:rPr lang="nl-NL" b="0" dirty="0"/>
              <a:t> back,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risk of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lifting. </a:t>
            </a:r>
            <a:r>
              <a:rPr lang="nl-NL" b="0" dirty="0" err="1"/>
              <a:t>So</a:t>
            </a:r>
            <a:r>
              <a:rPr lang="nl-NL" b="0" dirty="0"/>
              <a:t>: lift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your</a:t>
            </a:r>
            <a:r>
              <a:rPr lang="nl-NL" b="0" dirty="0"/>
              <a:t> back in a </a:t>
            </a:r>
            <a:r>
              <a:rPr lang="nl-NL" b="0" dirty="0" err="1"/>
              <a:t>hollow</a:t>
            </a:r>
            <a:r>
              <a:rPr lang="nl-NL" b="0" dirty="0"/>
              <a:t>/</a:t>
            </a:r>
            <a:r>
              <a:rPr lang="nl-NL" b="0" dirty="0" err="1"/>
              <a:t>neutral</a:t>
            </a:r>
            <a:r>
              <a:rPr lang="nl-NL" b="0" dirty="0"/>
              <a:t> </a:t>
            </a:r>
            <a:r>
              <a:rPr lang="nl-NL" b="0" dirty="0" err="1"/>
              <a:t>position</a:t>
            </a:r>
            <a:r>
              <a:rPr lang="nl-NL" b="0" dirty="0"/>
              <a:t>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A: </a:t>
            </a:r>
            <a:r>
              <a:rPr lang="nl-NL" b="0" dirty="0" err="1"/>
              <a:t>Lifting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arched</a:t>
            </a:r>
            <a:r>
              <a:rPr lang="nl-NL" b="0" dirty="0"/>
              <a:t> back is never a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. </a:t>
            </a:r>
            <a:r>
              <a:rPr lang="nl-NL" b="0" dirty="0" err="1"/>
              <a:t>This</a:t>
            </a:r>
            <a:r>
              <a:rPr lang="nl-NL" b="0" dirty="0"/>
              <a:t> takes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spinal</a:t>
            </a:r>
            <a:r>
              <a:rPr lang="nl-NL" b="0" dirty="0"/>
              <a:t> column out of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S-</a:t>
            </a:r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r>
              <a:rPr lang="nl-NL" b="0" dirty="0"/>
              <a:t> a lot of force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B: </a:t>
            </a:r>
            <a:r>
              <a:rPr lang="nl-NL" b="0" dirty="0" err="1"/>
              <a:t>Fully</a:t>
            </a:r>
            <a:r>
              <a:rPr lang="nl-NL" b="0" dirty="0"/>
              <a:t> </a:t>
            </a:r>
            <a:r>
              <a:rPr lang="nl-NL" b="0" dirty="0" err="1"/>
              <a:t>bending</a:t>
            </a:r>
            <a:r>
              <a:rPr lang="nl-NL" b="0" dirty="0"/>
              <a:t> </a:t>
            </a:r>
            <a:r>
              <a:rPr lang="nl-NL" b="0" dirty="0" err="1"/>
              <a:t>your</a:t>
            </a:r>
            <a:r>
              <a:rPr lang="nl-NL" b="0" dirty="0"/>
              <a:t> </a:t>
            </a:r>
            <a:r>
              <a:rPr lang="nl-NL" b="0" dirty="0" err="1"/>
              <a:t>knees</a:t>
            </a:r>
            <a:r>
              <a:rPr lang="nl-NL" b="0" dirty="0"/>
              <a:t>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taught</a:t>
            </a:r>
            <a:r>
              <a:rPr lang="nl-NL" b="0" dirty="0"/>
              <a:t> as a </a:t>
            </a:r>
            <a:r>
              <a:rPr lang="nl-NL" b="0" dirty="0" err="1"/>
              <a:t>technique</a:t>
            </a:r>
            <a:r>
              <a:rPr lang="nl-NL" b="0" dirty="0"/>
              <a:t>, but </a:t>
            </a:r>
            <a:r>
              <a:rPr lang="nl-NL" b="0" dirty="0" err="1"/>
              <a:t>it's</a:t>
            </a:r>
            <a:r>
              <a:rPr lang="nl-NL" b="0" dirty="0"/>
              <a:t> </a:t>
            </a:r>
            <a:r>
              <a:rPr lang="nl-NL" b="0" dirty="0" err="1"/>
              <a:t>outdated</a:t>
            </a:r>
            <a:r>
              <a:rPr lang="nl-NL" b="0" dirty="0"/>
              <a:t>. It puts </a:t>
            </a:r>
            <a:r>
              <a:rPr lang="nl-NL" b="0" dirty="0" err="1"/>
              <a:t>too</a:t>
            </a:r>
            <a:r>
              <a:rPr lang="nl-NL" b="0" dirty="0"/>
              <a:t> </a:t>
            </a:r>
            <a:r>
              <a:rPr lang="nl-NL" b="0" dirty="0" err="1"/>
              <a:t>much</a:t>
            </a:r>
            <a:r>
              <a:rPr lang="nl-NL" b="0" dirty="0"/>
              <a:t> </a:t>
            </a:r>
            <a:r>
              <a:rPr lang="nl-NL" b="0" dirty="0" err="1"/>
              <a:t>strain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knees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is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impractical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C: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weightlifting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 (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squat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), </a:t>
            </a:r>
            <a:r>
              <a:rPr lang="nl-NL" b="0" dirty="0" err="1"/>
              <a:t>you</a:t>
            </a:r>
            <a:r>
              <a:rPr lang="nl-NL" b="0" dirty="0"/>
              <a:t> keep </a:t>
            </a:r>
            <a:r>
              <a:rPr lang="nl-NL" b="0" dirty="0" err="1"/>
              <a:t>your</a:t>
            </a:r>
            <a:r>
              <a:rPr lang="nl-NL" b="0" dirty="0"/>
              <a:t> back straight, but </a:t>
            </a:r>
            <a:r>
              <a:rPr lang="nl-NL" b="0" dirty="0" err="1"/>
              <a:t>you</a:t>
            </a:r>
            <a:r>
              <a:rPr lang="nl-NL" b="0" dirty="0"/>
              <a:t> tilt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pelvis. </a:t>
            </a:r>
            <a:r>
              <a:rPr lang="nl-NL" b="0" dirty="0" err="1"/>
              <a:t>So</a:t>
            </a:r>
            <a:r>
              <a:rPr lang="nl-NL" b="0" dirty="0"/>
              <a:t>, push </a:t>
            </a:r>
            <a:r>
              <a:rPr lang="nl-NL" b="0" dirty="0" err="1"/>
              <a:t>your</a:t>
            </a:r>
            <a:r>
              <a:rPr lang="nl-NL" b="0" dirty="0"/>
              <a:t> </a:t>
            </a:r>
            <a:r>
              <a:rPr lang="nl-NL" b="0" dirty="0" err="1"/>
              <a:t>buttocks</a:t>
            </a:r>
            <a:r>
              <a:rPr lang="nl-NL" b="0" dirty="0"/>
              <a:t> back.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requires</a:t>
            </a:r>
            <a:r>
              <a:rPr lang="nl-NL" b="0" dirty="0"/>
              <a:t>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abdominal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leg </a:t>
            </a:r>
            <a:r>
              <a:rPr lang="nl-NL" b="0" dirty="0" err="1"/>
              <a:t>muscles</a:t>
            </a:r>
            <a:r>
              <a:rPr lang="nl-NL" b="0" dirty="0"/>
              <a:t>. </a:t>
            </a:r>
            <a:r>
              <a:rPr lang="nl-NL" b="0" dirty="0" err="1"/>
              <a:t>So</a:t>
            </a:r>
            <a:r>
              <a:rPr lang="nl-NL" b="0" dirty="0"/>
              <a:t>, TRAIN!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TIP! </a:t>
            </a:r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anyone</a:t>
            </a:r>
            <a:r>
              <a:rPr lang="nl-NL" b="0" dirty="0"/>
              <a:t> </a:t>
            </a:r>
            <a:r>
              <a:rPr lang="nl-NL" b="0" dirty="0" err="1"/>
              <a:t>who</a:t>
            </a:r>
            <a:r>
              <a:rPr lang="nl-NL" b="0" dirty="0"/>
              <a:t> </a:t>
            </a:r>
            <a:r>
              <a:rPr lang="nl-NL" b="0" dirty="0" err="1"/>
              <a:t>goes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gym. The </a:t>
            </a:r>
            <a:r>
              <a:rPr lang="nl-NL" b="0" dirty="0" err="1"/>
              <a:t>squat</a:t>
            </a:r>
            <a:r>
              <a:rPr lang="nl-NL" b="0" dirty="0"/>
              <a:t> </a:t>
            </a:r>
            <a:r>
              <a:rPr lang="nl-NL" b="0" dirty="0" err="1"/>
              <a:t>technique</a:t>
            </a:r>
            <a:r>
              <a:rPr lang="nl-NL" b="0" dirty="0"/>
              <a:t> is </a:t>
            </a:r>
            <a:r>
              <a:rPr lang="nl-NL" b="0" dirty="0" err="1"/>
              <a:t>very</a:t>
            </a:r>
            <a:r>
              <a:rPr lang="nl-NL" b="0" dirty="0"/>
              <a:t> well-</a:t>
            </a:r>
            <a:r>
              <a:rPr lang="nl-NL" b="0" dirty="0" err="1"/>
              <a:t>known</a:t>
            </a:r>
            <a:r>
              <a:rPr lang="nl-NL" b="0" dirty="0"/>
              <a:t> </a:t>
            </a:r>
            <a:r>
              <a:rPr lang="nl-NL" b="0" dirty="0" err="1"/>
              <a:t>there</a:t>
            </a:r>
            <a:r>
              <a:rPr lang="nl-NL" b="0" dirty="0"/>
              <a:t>. </a:t>
            </a: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watching</a:t>
            </a:r>
            <a:r>
              <a:rPr lang="nl-NL" b="0" dirty="0"/>
              <a:t> a YouTube video of a </a:t>
            </a:r>
            <a:r>
              <a:rPr lang="nl-NL" b="0" dirty="0" err="1"/>
              <a:t>weightlifter</a:t>
            </a:r>
            <a:r>
              <a:rPr lang="nl-NL" b="0" dirty="0"/>
              <a:t> </a:t>
            </a:r>
            <a:r>
              <a:rPr lang="nl-NL" b="0" dirty="0" err="1"/>
              <a:t>lifting</a:t>
            </a:r>
            <a:r>
              <a:rPr lang="nl-NL" b="0" dirty="0"/>
              <a:t> a heavy </a:t>
            </a:r>
            <a:r>
              <a:rPr lang="nl-NL" b="0" dirty="0" err="1"/>
              <a:t>weight</a:t>
            </a:r>
            <a:r>
              <a:rPr lang="nl-NL" b="0" dirty="0"/>
              <a:t>. How does he do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successfully</a:t>
            </a:r>
            <a:r>
              <a:rPr lang="nl-NL" b="0" dirty="0"/>
              <a:t>? </a:t>
            </a:r>
            <a:r>
              <a:rPr lang="nl-NL" b="0" dirty="0" err="1"/>
              <a:t>Pay</a:t>
            </a:r>
            <a:r>
              <a:rPr lang="nl-NL" b="0" dirty="0"/>
              <a:t>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position</a:t>
            </a:r>
            <a:r>
              <a:rPr lang="nl-NL" b="0" dirty="0"/>
              <a:t> of his </a:t>
            </a:r>
            <a:r>
              <a:rPr lang="nl-NL" b="0" dirty="0" err="1"/>
              <a:t>feet</a:t>
            </a:r>
            <a:r>
              <a:rPr lang="nl-NL" b="0" dirty="0"/>
              <a:t>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movement</a:t>
            </a:r>
            <a:r>
              <a:rPr lang="nl-NL" b="0" dirty="0"/>
              <a:t> of his pelvis,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moment of </a:t>
            </a:r>
            <a:r>
              <a:rPr lang="nl-NL" b="0" dirty="0" err="1"/>
              <a:t>inhalation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8687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r>
              <a:rPr lang="nl-NL" dirty="0"/>
              <a:t>:</a:t>
            </a:r>
          </a:p>
          <a:p>
            <a:endParaRPr lang="nl-NL" dirty="0"/>
          </a:p>
          <a:p>
            <a:r>
              <a:rPr lang="nl-NL" dirty="0"/>
              <a:t>1. It </a:t>
            </a:r>
            <a:r>
              <a:rPr lang="nl-NL" dirty="0" err="1"/>
              <a:t>might</a:t>
            </a:r>
            <a:r>
              <a:rPr lang="nl-NL" dirty="0"/>
              <a:t> </a:t>
            </a:r>
            <a:r>
              <a:rPr lang="nl-NL" dirty="0" err="1"/>
              <a:t>seem</a:t>
            </a:r>
            <a:r>
              <a:rPr lang="nl-NL" dirty="0"/>
              <a:t> </a:t>
            </a:r>
            <a:r>
              <a:rPr lang="nl-NL" dirty="0" err="1"/>
              <a:t>obvious</a:t>
            </a:r>
            <a:r>
              <a:rPr lang="nl-NL" dirty="0"/>
              <a:t>, but </a:t>
            </a:r>
            <a:r>
              <a:rPr lang="nl-NL" dirty="0" err="1"/>
              <a:t>don't</a:t>
            </a:r>
            <a:r>
              <a:rPr lang="nl-NL" dirty="0"/>
              <a:t> lift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have </a:t>
            </a:r>
            <a:r>
              <a:rPr lang="nl-NL" dirty="0" err="1"/>
              <a:t>to</a:t>
            </a:r>
            <a:r>
              <a:rPr lang="nl-NL" dirty="0"/>
              <a:t>. </a:t>
            </a:r>
            <a:r>
              <a:rPr lang="nl-NL" dirty="0" err="1"/>
              <a:t>Use</a:t>
            </a:r>
            <a:r>
              <a:rPr lang="nl-NL" dirty="0"/>
              <a:t> a </a:t>
            </a:r>
            <a:r>
              <a:rPr lang="nl-NL" dirty="0" err="1"/>
              <a:t>lifting</a:t>
            </a:r>
            <a:r>
              <a:rPr lang="nl-NL" dirty="0"/>
              <a:t> </a:t>
            </a:r>
            <a:r>
              <a:rPr lang="nl-NL" dirty="0" err="1"/>
              <a:t>aid</a:t>
            </a:r>
            <a:r>
              <a:rPr lang="nl-NL" dirty="0"/>
              <a:t> </a:t>
            </a:r>
            <a:r>
              <a:rPr lang="nl-NL" dirty="0" err="1"/>
              <a:t>rather</a:t>
            </a:r>
            <a:r>
              <a:rPr lang="nl-NL" dirty="0"/>
              <a:t> </a:t>
            </a:r>
            <a:r>
              <a:rPr lang="nl-NL" dirty="0" err="1"/>
              <a:t>than</a:t>
            </a:r>
            <a:r>
              <a:rPr lang="nl-NL" dirty="0"/>
              <a:t> </a:t>
            </a:r>
            <a:r>
              <a:rPr lang="nl-NL" dirty="0" err="1"/>
              <a:t>straining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body. Or </a:t>
            </a:r>
            <a:r>
              <a:rPr lang="nl-NL" dirty="0" err="1"/>
              <a:t>ask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help.</a:t>
            </a:r>
          </a:p>
          <a:p>
            <a:endParaRPr lang="nl-NL" dirty="0"/>
          </a:p>
          <a:p>
            <a:r>
              <a:rPr lang="nl-NL" dirty="0"/>
              <a:t>2. Keep </a:t>
            </a:r>
            <a:r>
              <a:rPr lang="nl-NL" dirty="0" err="1"/>
              <a:t>the</a:t>
            </a:r>
            <a:r>
              <a:rPr lang="nl-NL" dirty="0"/>
              <a:t> object as close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 as </a:t>
            </a:r>
            <a:r>
              <a:rPr lang="nl-NL" dirty="0" err="1"/>
              <a:t>possible</a:t>
            </a:r>
            <a:r>
              <a:rPr lang="nl-NL" dirty="0"/>
              <a:t> </a:t>
            </a:r>
            <a:r>
              <a:rPr lang="nl-NL" dirty="0" err="1"/>
              <a:t>while</a:t>
            </a:r>
            <a:r>
              <a:rPr lang="nl-NL" dirty="0"/>
              <a:t> lifting.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reduces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on </a:t>
            </a:r>
            <a:r>
              <a:rPr lang="nl-NL" dirty="0" err="1"/>
              <a:t>your</a:t>
            </a:r>
            <a:r>
              <a:rPr lang="nl-NL" dirty="0"/>
              <a:t> back </a:t>
            </a:r>
            <a:r>
              <a:rPr lang="nl-NL" dirty="0" err="1"/>
              <a:t>muscles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makes</a:t>
            </a:r>
            <a:r>
              <a:rPr lang="nl-NL" dirty="0"/>
              <a:t>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easier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control </a:t>
            </a:r>
            <a:r>
              <a:rPr lang="nl-NL" dirty="0" err="1"/>
              <a:t>the</a:t>
            </a:r>
            <a:r>
              <a:rPr lang="nl-NL" dirty="0"/>
              <a:t> object.</a:t>
            </a:r>
          </a:p>
          <a:p>
            <a:endParaRPr lang="nl-NL" dirty="0"/>
          </a:p>
          <a:p>
            <a:r>
              <a:rPr lang="nl-NL" dirty="0"/>
              <a:t>3. </a:t>
            </a:r>
            <a:r>
              <a:rPr lang="nl-NL" dirty="0" err="1"/>
              <a:t>Avoid</a:t>
            </a:r>
            <a:r>
              <a:rPr lang="nl-NL" dirty="0"/>
              <a:t> </a:t>
            </a:r>
            <a:r>
              <a:rPr lang="nl-NL" dirty="0" err="1"/>
              <a:t>twisting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torso </a:t>
            </a:r>
            <a:r>
              <a:rPr lang="nl-NL" dirty="0" err="1"/>
              <a:t>while</a:t>
            </a:r>
            <a:r>
              <a:rPr lang="nl-NL" dirty="0"/>
              <a:t> </a:t>
            </a:r>
            <a:r>
              <a:rPr lang="nl-NL" dirty="0" err="1"/>
              <a:t>lifting</a:t>
            </a:r>
            <a:r>
              <a:rPr lang="nl-NL" dirty="0"/>
              <a:t>, as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place</a:t>
            </a:r>
            <a:r>
              <a:rPr lang="nl-NL" dirty="0"/>
              <a:t> </a:t>
            </a:r>
            <a:r>
              <a:rPr lang="nl-NL" dirty="0" err="1"/>
              <a:t>additional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on </a:t>
            </a:r>
            <a:r>
              <a:rPr lang="nl-NL" dirty="0" err="1"/>
              <a:t>your</a:t>
            </a:r>
            <a:r>
              <a:rPr lang="nl-NL" dirty="0"/>
              <a:t> back. </a:t>
            </a:r>
            <a:r>
              <a:rPr lang="nl-NL" dirty="0" err="1"/>
              <a:t>Instead</a:t>
            </a:r>
            <a:r>
              <a:rPr lang="nl-NL" dirty="0"/>
              <a:t>, </a:t>
            </a:r>
            <a:r>
              <a:rPr lang="nl-NL" dirty="0" err="1"/>
              <a:t>rotate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entire</a:t>
            </a:r>
            <a:r>
              <a:rPr lang="nl-NL" dirty="0"/>
              <a:t> body </a:t>
            </a:r>
            <a:r>
              <a:rPr lang="nl-NL" dirty="0" err="1"/>
              <a:t>to</a:t>
            </a:r>
            <a:r>
              <a:rPr lang="nl-NL" dirty="0"/>
              <a:t> maneuver.</a:t>
            </a:r>
          </a:p>
          <a:p>
            <a:endParaRPr lang="nl-NL" dirty="0"/>
          </a:p>
          <a:p>
            <a:r>
              <a:rPr lang="nl-NL" dirty="0"/>
              <a:t>4. </a:t>
            </a:r>
            <a:r>
              <a:rPr lang="nl-NL" dirty="0" err="1"/>
              <a:t>Lifting</a:t>
            </a:r>
            <a:r>
              <a:rPr lang="nl-NL" dirty="0"/>
              <a:t> at hip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chest</a:t>
            </a:r>
            <a:r>
              <a:rPr lang="nl-NL" dirty="0"/>
              <a:t> </a:t>
            </a:r>
            <a:r>
              <a:rPr lang="nl-NL" dirty="0" err="1"/>
              <a:t>height</a:t>
            </a:r>
            <a:r>
              <a:rPr lang="nl-NL" dirty="0"/>
              <a:t>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optimal</a:t>
            </a:r>
            <a:r>
              <a:rPr lang="nl-NL" dirty="0"/>
              <a:t> </a:t>
            </a:r>
            <a:r>
              <a:rPr lang="nl-NL" dirty="0" err="1"/>
              <a:t>posture</a:t>
            </a:r>
            <a:r>
              <a:rPr lang="nl-NL" dirty="0"/>
              <a:t>. It </a:t>
            </a:r>
            <a:r>
              <a:rPr lang="nl-NL" dirty="0" err="1"/>
              <a:t>allows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lifter </a:t>
            </a:r>
            <a:r>
              <a:rPr lang="nl-NL" dirty="0" err="1"/>
              <a:t>to</a:t>
            </a:r>
            <a:r>
              <a:rPr lang="nl-NL" dirty="0"/>
              <a:t> keep </a:t>
            </a:r>
            <a:r>
              <a:rPr lang="nl-NL" dirty="0" err="1"/>
              <a:t>their</a:t>
            </a:r>
            <a:r>
              <a:rPr lang="nl-NL" dirty="0"/>
              <a:t> back straight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bend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knees</a:t>
            </a:r>
            <a:r>
              <a:rPr lang="nl-NL" dirty="0"/>
              <a:t>, </a:t>
            </a:r>
            <a:r>
              <a:rPr lang="nl-NL" dirty="0" err="1"/>
              <a:t>reducing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 on </a:t>
            </a:r>
            <a:r>
              <a:rPr lang="nl-NL" dirty="0" err="1"/>
              <a:t>their</a:t>
            </a:r>
            <a:r>
              <a:rPr lang="nl-NL" dirty="0"/>
              <a:t> back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minimizing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of </a:t>
            </a:r>
            <a:r>
              <a:rPr lang="nl-NL" dirty="0" err="1"/>
              <a:t>injury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626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Guidelines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Occupational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Safety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Catalogue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40-180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1.80 m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undesirable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 FREQUENCY MAXIMUM LIFT WEIGHT in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per 10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1x per 10 min - ≤ 2x per min 12.5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2x per min - ≤ 4x per min 11.5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4x per min - ≤ 6x per min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6x per min - ≤ 8x per min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8x per min - ≤ 13x per min 4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below 40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 FREQUENCY MAXIMUM LIFT WEIGHT in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per 20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 x per 20 min - ≤ 1 x per min 12.5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 x per min - ≤ 2 x per min 11.5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 x per min - ≤ 3 x per min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3 x per min - ≤ 4 x per min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 x per min - ≤ 6 x per min 4 kg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248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Instructions</a:t>
            </a: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pulling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work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is common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increasingly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replacing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lifting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loads.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pulling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occurs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for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example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moving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carts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rolling containers.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Answer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 cart is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generally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considered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more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ergonomic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safer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than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pulling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Here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are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some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reasons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 cart is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usually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preferred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Better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posture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 cart,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back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generally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remains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straighter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than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pulling.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This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helps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maintain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natural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curvature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spine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reduces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stress on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back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muscles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intervertebral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discs.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Less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stress on joints: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uses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stronger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muscle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groups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legs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such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quadriceps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glutes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instead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back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shoulder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muscles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that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are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used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pulling.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This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reduces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stress on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joints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back,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shoulders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neck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Better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stability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 cart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generally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provides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more control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stability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because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weight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cart is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behind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person.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This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reduces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risk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tipping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or slipping,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especially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on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uneven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terrain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Improved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visibility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cart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gives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person a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better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view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route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ahead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making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easier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avoid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obstacles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reducing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risk of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accidents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Easier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stop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cart: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When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cart,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person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can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stop more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easily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simply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reducing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pushing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force or holding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cart steady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with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their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body.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Pulling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a cart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can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more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difficult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stop,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especially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if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its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weight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has built up momentum.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56963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pushing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pulling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distinction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made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pushing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pulling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hands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applying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force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body (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wheelie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bin).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2350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Instructions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make a </a:t>
            </a:r>
            <a:r>
              <a:rPr lang="nl-NL" b="0" dirty="0" err="1"/>
              <a:t>difference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your</a:t>
            </a:r>
            <a:r>
              <a:rPr lang="nl-NL" b="0" dirty="0"/>
              <a:t> body </a:t>
            </a:r>
            <a:r>
              <a:rPr lang="nl-NL" b="0" dirty="0" err="1"/>
              <a:t>to</a:t>
            </a:r>
            <a:r>
              <a:rPr lang="nl-NL" b="0" dirty="0"/>
              <a:t> get </a:t>
            </a:r>
            <a:r>
              <a:rPr lang="nl-NL" b="0" dirty="0" err="1"/>
              <a:t>something</a:t>
            </a:r>
            <a:r>
              <a:rPr lang="nl-NL" b="0" dirty="0"/>
              <a:t> </a:t>
            </a:r>
            <a:r>
              <a:rPr lang="nl-NL" b="0" dirty="0" err="1"/>
              <a:t>moving</a:t>
            </a:r>
            <a:r>
              <a:rPr lang="nl-NL" b="0" dirty="0"/>
              <a:t> </a:t>
            </a:r>
            <a:r>
              <a:rPr lang="nl-NL" b="0" dirty="0" err="1"/>
              <a:t>quickly</a:t>
            </a:r>
            <a:r>
              <a:rPr lang="nl-NL" b="0" dirty="0"/>
              <a:t> or </a:t>
            </a:r>
            <a:r>
              <a:rPr lang="nl-NL" b="0" dirty="0" err="1"/>
              <a:t>slowly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Answer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The </a:t>
            </a:r>
            <a:r>
              <a:rPr lang="nl-NL" b="0" dirty="0" err="1"/>
              <a:t>starting</a:t>
            </a:r>
            <a:r>
              <a:rPr lang="nl-NL" b="0" dirty="0"/>
              <a:t> force </a:t>
            </a:r>
            <a:r>
              <a:rPr lang="nl-NL" b="0" dirty="0" err="1"/>
              <a:t>required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get a cart </a:t>
            </a:r>
            <a:r>
              <a:rPr lang="nl-NL" b="0" dirty="0" err="1"/>
              <a:t>moving</a:t>
            </a:r>
            <a:r>
              <a:rPr lang="nl-NL" b="0" dirty="0"/>
              <a:t> in </a:t>
            </a:r>
            <a:r>
              <a:rPr lang="nl-NL" b="0" dirty="0" err="1"/>
              <a:t>one</a:t>
            </a:r>
            <a:r>
              <a:rPr lang="nl-NL" b="0" dirty="0"/>
              <a:t> go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easily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twice</a:t>
            </a:r>
            <a:r>
              <a:rPr lang="nl-NL" b="0" dirty="0"/>
              <a:t> as high as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cart is set in motion </a:t>
            </a:r>
            <a:r>
              <a:rPr lang="nl-NL" b="0" dirty="0" err="1"/>
              <a:t>slowly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Getting</a:t>
            </a:r>
            <a:r>
              <a:rPr lang="nl-NL" b="0" dirty="0"/>
              <a:t> a cart </a:t>
            </a:r>
            <a:r>
              <a:rPr lang="nl-NL" b="0" dirty="0" err="1"/>
              <a:t>moving</a:t>
            </a:r>
            <a:r>
              <a:rPr lang="nl-NL" b="0" dirty="0"/>
              <a:t> </a:t>
            </a:r>
            <a:r>
              <a:rPr lang="nl-NL" b="0" dirty="0" err="1"/>
              <a:t>slowly</a:t>
            </a:r>
            <a:r>
              <a:rPr lang="nl-NL" b="0" dirty="0"/>
              <a:t> </a:t>
            </a:r>
            <a:r>
              <a:rPr lang="nl-NL" b="0" dirty="0" err="1"/>
              <a:t>distributes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force </a:t>
            </a:r>
            <a:r>
              <a:rPr lang="nl-NL" b="0" dirty="0" err="1"/>
              <a:t>evenly</a:t>
            </a:r>
            <a:r>
              <a:rPr lang="nl-NL" b="0" dirty="0"/>
              <a:t> over a </a:t>
            </a:r>
            <a:r>
              <a:rPr lang="nl-NL" b="0" dirty="0" err="1"/>
              <a:t>longer</a:t>
            </a:r>
            <a:r>
              <a:rPr lang="nl-NL" b="0" dirty="0"/>
              <a:t> </a:t>
            </a:r>
            <a:r>
              <a:rPr lang="nl-NL" b="0" dirty="0" err="1"/>
              <a:t>period</a:t>
            </a:r>
            <a:r>
              <a:rPr lang="nl-NL" b="0" dirty="0"/>
              <a:t>,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strain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body. </a:t>
            </a:r>
            <a:r>
              <a:rPr lang="nl-NL" b="0" dirty="0" err="1"/>
              <a:t>Rapidly</a:t>
            </a:r>
            <a:r>
              <a:rPr lang="nl-NL" b="0" dirty="0"/>
              <a:t> </a:t>
            </a:r>
            <a:r>
              <a:rPr lang="nl-NL" b="0" dirty="0" err="1"/>
              <a:t>accelerating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cart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excessive</a:t>
            </a:r>
            <a:r>
              <a:rPr lang="nl-NL" b="0" dirty="0"/>
              <a:t> </a:t>
            </a:r>
            <a:r>
              <a:rPr lang="nl-NL" b="0" dirty="0" err="1"/>
              <a:t>strain</a:t>
            </a:r>
            <a:r>
              <a:rPr lang="nl-NL" b="0" dirty="0"/>
              <a:t> on </a:t>
            </a:r>
            <a:r>
              <a:rPr lang="nl-NL" b="0" dirty="0" err="1"/>
              <a:t>muscles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joints,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back </a:t>
            </a:r>
            <a:r>
              <a:rPr lang="nl-NL" b="0" dirty="0" err="1"/>
              <a:t>and</a:t>
            </a:r>
            <a:r>
              <a:rPr lang="nl-NL" b="0" dirty="0"/>
              <a:t> arms.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2664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Pushing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pulling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guidelines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Occupational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Safety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Catalogue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guideline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pushing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pulling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300 N (30 kg).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exceeding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N guideline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assistive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devices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multiple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people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Frequency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Maximum force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exerted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&lt; 4 x per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 kg/300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4-8 x per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kg/250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8-16 x per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kg/200 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0664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Stressful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postures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common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metalworking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engineering.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Static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postures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require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prolonged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standing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at 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workbench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Dynamic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strain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picking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up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combined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lifting.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21236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Instructions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We'll</a:t>
            </a:r>
            <a:r>
              <a:rPr lang="nl-NL" b="0" dirty="0"/>
              <a:t> look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highest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discs. </a:t>
            </a:r>
            <a:r>
              <a:rPr lang="nl-NL" b="0" dirty="0" err="1"/>
              <a:t>What</a:t>
            </a:r>
            <a:r>
              <a:rPr lang="nl-NL" b="0" dirty="0"/>
              <a:t> do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think</a:t>
            </a:r>
            <a:r>
              <a:rPr lang="nl-NL" b="0" dirty="0"/>
              <a:t>?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0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lying</a:t>
            </a:r>
            <a:r>
              <a:rPr lang="nl-NL" b="0" dirty="0"/>
              <a:t> down,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example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Answer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might</a:t>
            </a:r>
            <a:r>
              <a:rPr lang="nl-NL" b="0" dirty="0"/>
              <a:t> </a:t>
            </a:r>
            <a:r>
              <a:rPr lang="nl-NL" b="0" dirty="0" err="1"/>
              <a:t>come</a:t>
            </a:r>
            <a:r>
              <a:rPr lang="nl-NL" b="0" dirty="0"/>
              <a:t> as a surprise, but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we're</a:t>
            </a:r>
            <a:r>
              <a:rPr lang="nl-NL" b="0" dirty="0"/>
              <a:t> </a:t>
            </a:r>
            <a:r>
              <a:rPr lang="nl-NL" b="0" dirty="0" err="1"/>
              <a:t>sitting</a:t>
            </a:r>
            <a:r>
              <a:rPr lang="nl-NL" b="0" dirty="0"/>
              <a:t>, we have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highest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intervertebral</a:t>
            </a:r>
            <a:r>
              <a:rPr lang="nl-NL" b="0" dirty="0"/>
              <a:t> discs. See </a:t>
            </a:r>
            <a:r>
              <a:rPr lang="nl-NL" b="0" dirty="0" err="1"/>
              <a:t>the</a:t>
            </a:r>
            <a:r>
              <a:rPr lang="nl-NL" b="0" dirty="0"/>
              <a:t> next slide </a:t>
            </a:r>
            <a:r>
              <a:rPr lang="nl-NL" b="0" dirty="0" err="1"/>
              <a:t>for</a:t>
            </a:r>
            <a:r>
              <a:rPr lang="nl-NL" b="0" dirty="0"/>
              <a:t> more information.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3058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Instructions</a:t>
            </a:r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table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shows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various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postures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(in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Newtons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on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intervertebral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discs.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a surprise, but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we're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sitting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we have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highest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intervertebral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discs.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especially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we're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also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holding a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weight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bending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forward.</a:t>
            </a: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Think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back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men in "spot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differences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"!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Tip!: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participants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never 0, even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lying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bed.</a:t>
            </a: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Gravity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exerts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continuous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intervertebral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discs.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Therefore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it's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never 0 (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except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space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side,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slightly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back. It's even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standing,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it's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highest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sitting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Tip!: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sitting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standing.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a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sitting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position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spine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never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ideally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shaped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S-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shape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pressure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nl-N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93496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 err="1"/>
              <a:t>Achieving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postures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movements</a:t>
            </a:r>
            <a:r>
              <a:rPr lang="nl-NL" dirty="0"/>
              <a:t> </a:t>
            </a:r>
            <a:r>
              <a:rPr lang="nl-NL" dirty="0" err="1"/>
              <a:t>should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avoided</a:t>
            </a:r>
            <a:r>
              <a:rPr lang="nl-NL" dirty="0"/>
              <a:t> as </a:t>
            </a:r>
            <a:r>
              <a:rPr lang="nl-NL" dirty="0" err="1"/>
              <a:t>much</a:t>
            </a:r>
            <a:r>
              <a:rPr lang="nl-NL" dirty="0"/>
              <a:t> as </a:t>
            </a:r>
            <a:r>
              <a:rPr lang="nl-NL" dirty="0" err="1"/>
              <a:t>possible</a:t>
            </a:r>
            <a:r>
              <a:rPr lang="nl-NL" dirty="0"/>
              <a:t>.</a:t>
            </a:r>
          </a:p>
          <a:p>
            <a:r>
              <a:rPr lang="nl-NL" dirty="0"/>
              <a:t>A body part </a:t>
            </a:r>
            <a:r>
              <a:rPr lang="nl-NL" dirty="0" err="1"/>
              <a:t>should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placed</a:t>
            </a:r>
            <a:r>
              <a:rPr lang="nl-NL" dirty="0"/>
              <a:t> in </a:t>
            </a:r>
            <a:r>
              <a:rPr lang="nl-NL" dirty="0" err="1"/>
              <a:t>an</a:t>
            </a:r>
            <a:r>
              <a:rPr lang="nl-NL" dirty="0"/>
              <a:t> extreme </a:t>
            </a:r>
            <a:r>
              <a:rPr lang="nl-NL" dirty="0" err="1"/>
              <a:t>position</a:t>
            </a:r>
            <a:r>
              <a:rPr lang="nl-NL" dirty="0"/>
              <a:t> as </a:t>
            </a:r>
            <a:r>
              <a:rPr lang="nl-NL" dirty="0" err="1"/>
              <a:t>little</a:t>
            </a:r>
            <a:r>
              <a:rPr lang="nl-NL" dirty="0"/>
              <a:t> as </a:t>
            </a:r>
            <a:r>
              <a:rPr lang="nl-NL" dirty="0" err="1"/>
              <a:t>possible</a:t>
            </a:r>
            <a:r>
              <a:rPr lang="nl-NL" dirty="0"/>
              <a:t>.</a:t>
            </a:r>
          </a:p>
          <a:p>
            <a:r>
              <a:rPr lang="nl-NL" dirty="0"/>
              <a:t>General guideline: a body part </a:t>
            </a:r>
            <a:r>
              <a:rPr lang="nl-NL" dirty="0" err="1"/>
              <a:t>should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placed</a:t>
            </a:r>
            <a:r>
              <a:rPr lang="nl-NL" dirty="0"/>
              <a:t> in </a:t>
            </a:r>
            <a:r>
              <a:rPr lang="nl-NL" dirty="0" err="1"/>
              <a:t>an</a:t>
            </a:r>
            <a:r>
              <a:rPr lang="nl-NL" dirty="0"/>
              <a:t> extreme </a:t>
            </a:r>
            <a:r>
              <a:rPr lang="nl-NL" dirty="0" err="1"/>
              <a:t>position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more </a:t>
            </a:r>
            <a:r>
              <a:rPr lang="nl-NL" dirty="0" err="1"/>
              <a:t>than</a:t>
            </a:r>
            <a:r>
              <a:rPr lang="nl-NL" dirty="0"/>
              <a:t>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hours</a:t>
            </a:r>
            <a:r>
              <a:rPr lang="nl-NL" dirty="0"/>
              <a:t> </a:t>
            </a:r>
            <a:r>
              <a:rPr lang="nl-NL" dirty="0" err="1"/>
              <a:t>total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a </a:t>
            </a:r>
            <a:r>
              <a:rPr lang="nl-NL" dirty="0" err="1"/>
              <a:t>workday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03669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Repetitive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involve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(in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space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of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hands (in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cycles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extreme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aggravating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factor.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also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frequently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torso (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twisting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bending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kneeling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crouching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metalworking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engineering,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repetitive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in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assembly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-line-like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product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assembly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hands, arms,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/or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fingers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repeatedly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(more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twice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 minute).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repetitive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at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spread out over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or;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continuously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at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Holding 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weight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a tool, is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repetitive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weight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kilos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heavier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weight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considered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carrying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86238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561662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more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For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occupational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safety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catalogue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we limit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office,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primarily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encouraged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environments.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like light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but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prolonged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periods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lead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back,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/or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complaints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Nevertheless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preferable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standing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significant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forces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exerted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large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objects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handled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or long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distances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required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preferable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set up a standing workstation.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metalworking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engineering,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occurs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office-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screen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793535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no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legislation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guideline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limit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as research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still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infancy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Dutch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lacks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specific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guidelines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employers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must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adhere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sitting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physical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guideline,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advises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avoiding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guidelines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component, but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sheets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promote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physical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sedentary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way.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50059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We'll</a:t>
            </a:r>
            <a:r>
              <a:rPr lang="nl-NL" dirty="0"/>
              <a:t> </a:t>
            </a:r>
            <a:r>
              <a:rPr lang="nl-NL" dirty="0" err="1"/>
              <a:t>conclude</a:t>
            </a:r>
            <a:r>
              <a:rPr lang="nl-NL" dirty="0"/>
              <a:t>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toolbox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a few statements </a:t>
            </a:r>
            <a:r>
              <a:rPr lang="nl-NL" dirty="0" err="1"/>
              <a:t>to</a:t>
            </a:r>
            <a:r>
              <a:rPr lang="nl-NL" dirty="0"/>
              <a:t> help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understand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handle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strain</a:t>
            </a:r>
            <a:r>
              <a:rPr lang="nl-NL" dirty="0"/>
              <a:t>.</a:t>
            </a:r>
          </a:p>
          <a:p>
            <a:r>
              <a:rPr lang="nl-NL" dirty="0" err="1"/>
              <a:t>We'll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look at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we're</a:t>
            </a:r>
            <a:r>
              <a:rPr lang="nl-NL" dirty="0"/>
              <a:t> </a:t>
            </a:r>
            <a:r>
              <a:rPr lang="nl-NL" dirty="0" err="1"/>
              <a:t>doing</a:t>
            </a:r>
            <a:r>
              <a:rPr lang="nl-NL" dirty="0"/>
              <a:t> </a:t>
            </a:r>
            <a:r>
              <a:rPr lang="nl-NL" dirty="0" err="1"/>
              <a:t>here</a:t>
            </a:r>
            <a:r>
              <a:rPr lang="nl-NL" dirty="0"/>
              <a:t> in </a:t>
            </a:r>
            <a:r>
              <a:rPr lang="nl-NL" dirty="0" err="1"/>
              <a:t>our</a:t>
            </a:r>
            <a:r>
              <a:rPr lang="nl-NL" dirty="0"/>
              <a:t> company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we </a:t>
            </a:r>
            <a:r>
              <a:rPr lang="nl-NL" dirty="0" err="1"/>
              <a:t>can</a:t>
            </a:r>
            <a:r>
              <a:rPr lang="nl-NL" dirty="0"/>
              <a:t> do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address</a:t>
            </a:r>
            <a:r>
              <a:rPr lang="nl-NL" dirty="0"/>
              <a:t> it.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10695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 Both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good</a:t>
            </a:r>
            <a:r>
              <a:rPr lang="nl-NL" dirty="0"/>
              <a:t>...</a:t>
            </a:r>
          </a:p>
          <a:p>
            <a:r>
              <a:rPr lang="nl-NL" dirty="0"/>
              <a:t>It's </a:t>
            </a:r>
            <a:r>
              <a:rPr lang="nl-NL" dirty="0" err="1"/>
              <a:t>wise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consider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perform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efficiently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do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healthily</a:t>
            </a:r>
            <a:r>
              <a:rPr lang="nl-NL" dirty="0"/>
              <a:t>. </a:t>
            </a:r>
            <a:r>
              <a:rPr lang="nl-NL" dirty="0" err="1"/>
              <a:t>Sometimes</a:t>
            </a:r>
            <a:r>
              <a:rPr lang="nl-NL" dirty="0"/>
              <a:t> </a:t>
            </a:r>
            <a:r>
              <a:rPr lang="nl-NL" dirty="0" err="1"/>
              <a:t>you've</a:t>
            </a:r>
            <a:r>
              <a:rPr lang="nl-NL" dirty="0"/>
              <a:t> been </a:t>
            </a:r>
            <a:r>
              <a:rPr lang="nl-NL" dirty="0" err="1"/>
              <a:t>doing</a:t>
            </a:r>
            <a:r>
              <a:rPr lang="nl-NL" dirty="0"/>
              <a:t> </a:t>
            </a:r>
            <a:r>
              <a:rPr lang="nl-NL" dirty="0" err="1"/>
              <a:t>something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a long time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think</a:t>
            </a:r>
            <a:r>
              <a:rPr lang="nl-NL" dirty="0"/>
              <a:t> </a:t>
            </a:r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anymore</a:t>
            </a:r>
            <a:r>
              <a:rPr lang="nl-NL" dirty="0"/>
              <a:t>. </a:t>
            </a:r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aware</a:t>
            </a:r>
            <a:r>
              <a:rPr lang="nl-NL" dirty="0"/>
              <a:t> of </a:t>
            </a:r>
            <a:r>
              <a:rPr lang="nl-NL" dirty="0" err="1"/>
              <a:t>ingrained</a:t>
            </a:r>
            <a:r>
              <a:rPr lang="nl-NL" dirty="0"/>
              <a:t> </a:t>
            </a:r>
            <a:r>
              <a:rPr lang="nl-NL" dirty="0" err="1"/>
              <a:t>patterns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aren't</a:t>
            </a:r>
            <a:r>
              <a:rPr lang="nl-NL" dirty="0"/>
              <a:t> </a:t>
            </a:r>
            <a:r>
              <a:rPr lang="nl-NL" dirty="0" err="1"/>
              <a:t>always</a:t>
            </a:r>
            <a:r>
              <a:rPr lang="nl-NL" dirty="0"/>
              <a:t> </a:t>
            </a:r>
            <a:r>
              <a:rPr lang="nl-NL" dirty="0" err="1"/>
              <a:t>healthy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58146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 Both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good</a:t>
            </a:r>
            <a:r>
              <a:rPr lang="nl-NL" dirty="0"/>
              <a:t>...</a:t>
            </a:r>
          </a:p>
          <a:p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obviously</a:t>
            </a:r>
            <a:r>
              <a:rPr lang="nl-NL" dirty="0"/>
              <a:t> </a:t>
            </a:r>
            <a:r>
              <a:rPr lang="nl-NL" dirty="0" err="1"/>
              <a:t>depends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type of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do.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provide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training </a:t>
            </a:r>
            <a:r>
              <a:rPr lang="nl-NL" dirty="0" err="1"/>
              <a:t>and</a:t>
            </a:r>
            <a:r>
              <a:rPr lang="nl-NL" dirty="0"/>
              <a:t> fitness, but </a:t>
            </a:r>
            <a:r>
              <a:rPr lang="nl-NL" dirty="0" err="1"/>
              <a:t>it's</a:t>
            </a:r>
            <a:r>
              <a:rPr lang="nl-NL" dirty="0"/>
              <a:t> </a:t>
            </a:r>
            <a:r>
              <a:rPr lang="nl-NL" dirty="0" err="1"/>
              <a:t>especially</a:t>
            </a:r>
            <a:r>
              <a:rPr lang="nl-NL" dirty="0"/>
              <a:t> </a:t>
            </a:r>
            <a:r>
              <a:rPr lang="nl-NL" dirty="0" err="1"/>
              <a:t>helpful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exercise</a:t>
            </a:r>
            <a:r>
              <a:rPr lang="nl-NL" dirty="0"/>
              <a:t>. The </a:t>
            </a:r>
            <a:r>
              <a:rPr lang="nl-NL" dirty="0" err="1"/>
              <a:t>stronger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greater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resilience</a:t>
            </a:r>
            <a:r>
              <a:rPr lang="nl-NL" dirty="0"/>
              <a:t>. </a:t>
            </a:r>
            <a:r>
              <a:rPr lang="nl-NL" dirty="0" err="1"/>
              <a:t>Work</a:t>
            </a:r>
            <a:r>
              <a:rPr lang="nl-NL" dirty="0"/>
              <a:t> is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one-sided</a:t>
            </a:r>
            <a:r>
              <a:rPr lang="nl-NL" dirty="0"/>
              <a:t> in a </a:t>
            </a:r>
            <a:r>
              <a:rPr lang="nl-NL" dirty="0" err="1"/>
              <a:t>certain</a:t>
            </a:r>
            <a:r>
              <a:rPr lang="nl-NL" dirty="0"/>
              <a:t> area. </a:t>
            </a:r>
            <a:r>
              <a:rPr lang="nl-NL" dirty="0" err="1"/>
              <a:t>Maybe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lift a lot, but </a:t>
            </a:r>
            <a:r>
              <a:rPr lang="nl-NL" dirty="0" err="1"/>
              <a:t>don't</a:t>
            </a:r>
            <a:r>
              <a:rPr lang="nl-NL" dirty="0"/>
              <a:t> do </a:t>
            </a:r>
            <a:r>
              <a:rPr lang="nl-NL" dirty="0" err="1"/>
              <a:t>much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endurance</a:t>
            </a:r>
            <a:r>
              <a:rPr lang="nl-NL" dirty="0"/>
              <a:t>. Or </a:t>
            </a:r>
            <a:r>
              <a:rPr lang="nl-NL" dirty="0" err="1"/>
              <a:t>maybe</a:t>
            </a:r>
            <a:r>
              <a:rPr lang="nl-NL" dirty="0"/>
              <a:t> </a:t>
            </a:r>
            <a:r>
              <a:rPr lang="nl-NL" dirty="0" err="1"/>
              <a:t>you're</a:t>
            </a:r>
            <a:r>
              <a:rPr lang="nl-NL" dirty="0"/>
              <a:t> in </a:t>
            </a:r>
            <a:r>
              <a:rPr lang="nl-NL" dirty="0" err="1"/>
              <a:t>an</a:t>
            </a:r>
            <a:r>
              <a:rPr lang="nl-NL" dirty="0"/>
              <a:t> office, in </a:t>
            </a:r>
            <a:r>
              <a:rPr lang="nl-NL" dirty="0" err="1"/>
              <a:t>which</a:t>
            </a:r>
            <a:r>
              <a:rPr lang="nl-NL" dirty="0"/>
              <a:t> case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move more.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11366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nl-NL" dirty="0" err="1"/>
              <a:t>Answer</a:t>
            </a:r>
            <a:r>
              <a:rPr lang="nl-NL" dirty="0"/>
              <a:t>: (</a:t>
            </a:r>
            <a:r>
              <a:rPr lang="nl-NL" dirty="0" err="1"/>
              <a:t>hopefully</a:t>
            </a:r>
            <a:r>
              <a:rPr lang="nl-NL" dirty="0"/>
              <a:t>) A</a:t>
            </a:r>
          </a:p>
          <a:p>
            <a:pPr>
              <a:defRPr/>
            </a:pPr>
            <a:r>
              <a:rPr lang="nl-NL" dirty="0" err="1"/>
              <a:t>Think</a:t>
            </a:r>
            <a:r>
              <a:rPr lang="nl-NL" dirty="0"/>
              <a:t> of </a:t>
            </a:r>
            <a:r>
              <a:rPr lang="nl-NL" dirty="0" err="1"/>
              <a:t>excessive</a:t>
            </a:r>
            <a:r>
              <a:rPr lang="nl-NL" dirty="0"/>
              <a:t> alcohol </a:t>
            </a:r>
            <a:r>
              <a:rPr lang="nl-NL" dirty="0" err="1"/>
              <a:t>consumption</a:t>
            </a:r>
            <a:r>
              <a:rPr lang="nl-NL" dirty="0"/>
              <a:t>, </a:t>
            </a:r>
            <a:r>
              <a:rPr lang="nl-NL" dirty="0" err="1"/>
              <a:t>too</a:t>
            </a:r>
            <a:r>
              <a:rPr lang="nl-NL" dirty="0"/>
              <a:t> </a:t>
            </a:r>
            <a:r>
              <a:rPr lang="nl-NL" dirty="0" err="1"/>
              <a:t>little</a:t>
            </a:r>
            <a:r>
              <a:rPr lang="nl-NL" dirty="0"/>
              <a:t> sleep, smoking, </a:t>
            </a:r>
            <a:r>
              <a:rPr lang="nl-NL" dirty="0" err="1"/>
              <a:t>and</a:t>
            </a:r>
            <a:r>
              <a:rPr lang="nl-NL" dirty="0"/>
              <a:t> drug </a:t>
            </a:r>
            <a:r>
              <a:rPr lang="nl-NL" dirty="0" err="1"/>
              <a:t>use</a:t>
            </a:r>
            <a:r>
              <a:rPr lang="nl-NL" dirty="0"/>
              <a:t> (lifestyle).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68246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 True AND </a:t>
            </a:r>
            <a:r>
              <a:rPr lang="nl-NL" dirty="0" err="1"/>
              <a:t>false</a:t>
            </a:r>
            <a:r>
              <a:rPr lang="nl-NL" dirty="0"/>
              <a:t>.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overload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back </a:t>
            </a:r>
            <a:r>
              <a:rPr lang="nl-NL" dirty="0" err="1"/>
              <a:t>pain</a:t>
            </a:r>
            <a:r>
              <a:rPr lang="nl-NL" dirty="0"/>
              <a:t> (most common), but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muscle</a:t>
            </a:r>
            <a:r>
              <a:rPr lang="nl-NL" dirty="0"/>
              <a:t>, </a:t>
            </a:r>
            <a:r>
              <a:rPr lang="nl-NL" dirty="0" err="1"/>
              <a:t>tendon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ligament </a:t>
            </a:r>
            <a:r>
              <a:rPr lang="nl-NL" dirty="0" err="1"/>
              <a:t>problems</a:t>
            </a:r>
            <a:r>
              <a:rPr lang="nl-NL" dirty="0"/>
              <a:t> (soft tissue), </a:t>
            </a:r>
            <a:r>
              <a:rPr lang="nl-NL" dirty="0" err="1"/>
              <a:t>and</a:t>
            </a:r>
            <a:r>
              <a:rPr lang="nl-NL" dirty="0"/>
              <a:t> joint </a:t>
            </a:r>
            <a:r>
              <a:rPr lang="nl-NL" dirty="0" err="1"/>
              <a:t>problems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80247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 (</a:t>
            </a:r>
            <a:r>
              <a:rPr lang="nl-NL" dirty="0" err="1"/>
              <a:t>hopefully</a:t>
            </a:r>
            <a:r>
              <a:rPr lang="nl-NL" dirty="0"/>
              <a:t>) B</a:t>
            </a:r>
          </a:p>
          <a:p>
            <a:r>
              <a:rPr lang="nl-NL" dirty="0"/>
              <a:t>It's important </a:t>
            </a:r>
            <a:r>
              <a:rPr lang="nl-NL" dirty="0" err="1"/>
              <a:t>to</a:t>
            </a:r>
            <a:r>
              <a:rPr lang="nl-NL" dirty="0"/>
              <a:t> take </a:t>
            </a:r>
            <a:r>
              <a:rPr lang="nl-NL" dirty="0" err="1"/>
              <a:t>your</a:t>
            </a:r>
            <a:r>
              <a:rPr lang="nl-NL" dirty="0"/>
              <a:t> body's </a:t>
            </a:r>
            <a:r>
              <a:rPr lang="nl-NL" dirty="0" err="1"/>
              <a:t>complaints</a:t>
            </a:r>
            <a:r>
              <a:rPr lang="nl-NL" dirty="0"/>
              <a:t> </a:t>
            </a:r>
            <a:r>
              <a:rPr lang="nl-NL" dirty="0" err="1"/>
              <a:t>seriously</a:t>
            </a:r>
            <a:r>
              <a:rPr lang="nl-NL" dirty="0"/>
              <a:t>. </a:t>
            </a:r>
            <a:r>
              <a:rPr lang="nl-NL" dirty="0" err="1"/>
              <a:t>So</a:t>
            </a:r>
            <a:r>
              <a:rPr lang="nl-NL" dirty="0"/>
              <a:t> </a:t>
            </a:r>
            <a:r>
              <a:rPr lang="nl-NL" dirty="0" err="1"/>
              <a:t>don't</a:t>
            </a:r>
            <a:r>
              <a:rPr lang="nl-NL" dirty="0"/>
              <a:t> act </a:t>
            </a:r>
            <a:r>
              <a:rPr lang="nl-NL" dirty="0" err="1"/>
              <a:t>tough</a:t>
            </a:r>
            <a:r>
              <a:rPr lang="nl-NL" dirty="0"/>
              <a:t>, but sound </a:t>
            </a:r>
            <a:r>
              <a:rPr lang="nl-NL" dirty="0" err="1"/>
              <a:t>the</a:t>
            </a:r>
            <a:r>
              <a:rPr lang="nl-NL" dirty="0"/>
              <a:t> alarm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 </a:t>
            </a:r>
            <a:r>
              <a:rPr lang="nl-NL" dirty="0" err="1"/>
              <a:t>needs</a:t>
            </a:r>
            <a:r>
              <a:rPr lang="nl-NL" dirty="0"/>
              <a:t> it.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670090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 </a:t>
            </a:r>
            <a:r>
              <a:rPr lang="nl-NL" dirty="0" err="1"/>
              <a:t>False</a:t>
            </a:r>
            <a:endParaRPr lang="nl-NL" dirty="0"/>
          </a:p>
          <a:p>
            <a:endParaRPr lang="nl-NL" dirty="0"/>
          </a:p>
          <a:p>
            <a:r>
              <a:rPr lang="nl-NL" dirty="0"/>
              <a:t>It's important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note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effectiveness</a:t>
            </a:r>
            <a:r>
              <a:rPr lang="nl-NL" dirty="0"/>
              <a:t> of </a:t>
            </a:r>
            <a:r>
              <a:rPr lang="nl-NL" dirty="0" err="1"/>
              <a:t>using</a:t>
            </a:r>
            <a:r>
              <a:rPr lang="nl-NL" dirty="0"/>
              <a:t> </a:t>
            </a:r>
            <a:r>
              <a:rPr lang="nl-NL" dirty="0" err="1"/>
              <a:t>lifting</a:t>
            </a:r>
            <a:r>
              <a:rPr lang="nl-NL" dirty="0"/>
              <a:t> aids </a:t>
            </a:r>
            <a:r>
              <a:rPr lang="nl-NL" dirty="0" err="1"/>
              <a:t>depends</a:t>
            </a:r>
            <a:r>
              <a:rPr lang="nl-NL" dirty="0"/>
              <a:t> on </a:t>
            </a:r>
            <a:r>
              <a:rPr lang="nl-NL" dirty="0" err="1"/>
              <a:t>several</a:t>
            </a:r>
            <a:r>
              <a:rPr lang="nl-NL" dirty="0"/>
              <a:t> factors,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nature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availability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accessibility</a:t>
            </a:r>
            <a:r>
              <a:rPr lang="nl-NL" dirty="0"/>
              <a:t> of </a:t>
            </a:r>
            <a:r>
              <a:rPr lang="nl-NL" dirty="0" err="1"/>
              <a:t>lifting</a:t>
            </a:r>
            <a:r>
              <a:rPr lang="nl-NL" dirty="0"/>
              <a:t> aids, </a:t>
            </a:r>
            <a:r>
              <a:rPr lang="nl-NL" dirty="0" err="1"/>
              <a:t>the</a:t>
            </a:r>
            <a:r>
              <a:rPr lang="nl-NL" dirty="0"/>
              <a:t> training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skill</a:t>
            </a:r>
            <a:r>
              <a:rPr lang="nl-NL" dirty="0"/>
              <a:t> of </a:t>
            </a:r>
            <a:r>
              <a:rPr lang="nl-NL" dirty="0" err="1"/>
              <a:t>personnel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specific</a:t>
            </a:r>
            <a:r>
              <a:rPr lang="nl-NL" dirty="0"/>
              <a:t> </a:t>
            </a:r>
            <a:r>
              <a:rPr lang="nl-NL" dirty="0" err="1"/>
              <a:t>circumstances</a:t>
            </a:r>
            <a:r>
              <a:rPr lang="nl-NL" dirty="0"/>
              <a:t> of </a:t>
            </a:r>
            <a:r>
              <a:rPr lang="nl-NL" dirty="0" err="1"/>
              <a:t>each</a:t>
            </a:r>
            <a:r>
              <a:rPr lang="nl-NL" dirty="0"/>
              <a:t> </a:t>
            </a:r>
            <a:r>
              <a:rPr lang="nl-NL" dirty="0" err="1"/>
              <a:t>situation</a:t>
            </a:r>
            <a:r>
              <a:rPr lang="nl-NL" dirty="0"/>
              <a:t>. In </a:t>
            </a:r>
            <a:r>
              <a:rPr lang="nl-NL" dirty="0" err="1"/>
              <a:t>some</a:t>
            </a:r>
            <a:r>
              <a:rPr lang="nl-NL" dirty="0"/>
              <a:t> cases, manual </a:t>
            </a:r>
            <a:r>
              <a:rPr lang="nl-NL" dirty="0" err="1"/>
              <a:t>lifting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faster</a:t>
            </a:r>
            <a:r>
              <a:rPr lang="nl-NL" dirty="0"/>
              <a:t>, but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comes</a:t>
            </a:r>
            <a:r>
              <a:rPr lang="nl-NL" dirty="0"/>
              <a:t> at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expense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long-term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safety</a:t>
            </a:r>
            <a:r>
              <a:rPr lang="nl-NL" dirty="0"/>
              <a:t> of </a:t>
            </a:r>
            <a:r>
              <a:rPr lang="nl-NL" dirty="0" err="1"/>
              <a:t>workers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70781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</a:t>
            </a:r>
          </a:p>
          <a:p>
            <a:r>
              <a:rPr lang="nl-NL" dirty="0" err="1"/>
              <a:t>False</a:t>
            </a:r>
            <a:r>
              <a:rPr lang="nl-NL" dirty="0"/>
              <a:t>. Age </a:t>
            </a:r>
            <a:r>
              <a:rPr lang="nl-NL" dirty="0" err="1"/>
              <a:t>definitely</a:t>
            </a:r>
            <a:r>
              <a:rPr lang="nl-NL" dirty="0"/>
              <a:t> </a:t>
            </a:r>
            <a:r>
              <a:rPr lang="nl-NL" dirty="0" err="1"/>
              <a:t>affects</a:t>
            </a:r>
            <a:r>
              <a:rPr lang="nl-NL" dirty="0"/>
              <a:t> a </a:t>
            </a:r>
            <a:r>
              <a:rPr lang="nl-NL" dirty="0" err="1"/>
              <a:t>person's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resilience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74287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</a:t>
            </a:r>
          </a:p>
          <a:p>
            <a:r>
              <a:rPr lang="nl-NL" dirty="0"/>
              <a:t>True.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technique</a:t>
            </a:r>
            <a:r>
              <a:rPr lang="nl-NL" dirty="0"/>
              <a:t> is </a:t>
            </a:r>
            <a:r>
              <a:rPr lang="nl-NL" dirty="0" err="1"/>
              <a:t>too</a:t>
            </a:r>
            <a:r>
              <a:rPr lang="nl-NL" dirty="0"/>
              <a:t> </a:t>
            </a:r>
            <a:r>
              <a:rPr lang="nl-NL" dirty="0" err="1"/>
              <a:t>taxing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knees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impractical</a:t>
            </a:r>
            <a:r>
              <a:rPr lang="nl-NL" dirty="0"/>
              <a:t>. It's </a:t>
            </a:r>
            <a:r>
              <a:rPr lang="nl-NL" dirty="0" err="1"/>
              <a:t>better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choose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weightlifting</a:t>
            </a:r>
            <a:r>
              <a:rPr lang="nl-NL" dirty="0"/>
              <a:t> </a:t>
            </a:r>
            <a:r>
              <a:rPr lang="nl-NL" dirty="0" err="1"/>
              <a:t>technique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1217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</a:t>
            </a:r>
          </a:p>
          <a:p>
            <a:r>
              <a:rPr lang="nl-NL" dirty="0" err="1"/>
              <a:t>False</a:t>
            </a:r>
            <a:r>
              <a:rPr lang="nl-NL" dirty="0"/>
              <a:t>. </a:t>
            </a:r>
            <a:r>
              <a:rPr lang="nl-NL" dirty="0" err="1"/>
              <a:t>Two</a:t>
            </a:r>
            <a:r>
              <a:rPr lang="nl-NL" dirty="0"/>
              <a:t> hands </a:t>
            </a:r>
            <a:r>
              <a:rPr lang="nl-NL" dirty="0" err="1"/>
              <a:t>create</a:t>
            </a:r>
            <a:r>
              <a:rPr lang="nl-NL" dirty="0"/>
              <a:t> more </a:t>
            </a:r>
            <a:r>
              <a:rPr lang="nl-NL" dirty="0" err="1"/>
              <a:t>symmetry</a:t>
            </a:r>
            <a:r>
              <a:rPr lang="nl-NL" dirty="0"/>
              <a:t>, </a:t>
            </a:r>
            <a:r>
              <a:rPr lang="nl-NL" dirty="0" err="1"/>
              <a:t>resulting</a:t>
            </a:r>
            <a:r>
              <a:rPr lang="nl-NL" dirty="0"/>
              <a:t> in a </a:t>
            </a:r>
            <a:r>
              <a:rPr lang="nl-NL" dirty="0" err="1"/>
              <a:t>straighter</a:t>
            </a:r>
            <a:r>
              <a:rPr lang="nl-NL" dirty="0"/>
              <a:t> back.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027849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Answer</a:t>
            </a:r>
            <a:r>
              <a:rPr lang="nl-NL" dirty="0"/>
              <a:t>:</a:t>
            </a:r>
          </a:p>
          <a:p>
            <a:r>
              <a:rPr lang="nl-NL" dirty="0" err="1"/>
              <a:t>False</a:t>
            </a:r>
            <a:r>
              <a:rPr lang="nl-NL" dirty="0"/>
              <a:t>; </a:t>
            </a:r>
            <a:r>
              <a:rPr lang="nl-NL" dirty="0" err="1"/>
              <a:t>pulling</a:t>
            </a:r>
            <a:r>
              <a:rPr lang="nl-NL" dirty="0"/>
              <a:t> </a:t>
            </a:r>
            <a:r>
              <a:rPr lang="nl-NL" dirty="0" err="1"/>
              <a:t>places</a:t>
            </a:r>
            <a:r>
              <a:rPr lang="nl-NL" dirty="0"/>
              <a:t> more </a:t>
            </a:r>
            <a:r>
              <a:rPr lang="nl-NL" dirty="0" err="1"/>
              <a:t>shear</a:t>
            </a:r>
            <a:r>
              <a:rPr lang="nl-NL" dirty="0"/>
              <a:t> </a:t>
            </a:r>
            <a:r>
              <a:rPr lang="nl-NL" dirty="0" err="1"/>
              <a:t>forces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lower</a:t>
            </a:r>
            <a:r>
              <a:rPr lang="nl-NL" dirty="0"/>
              <a:t> back.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35134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results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completed</a:t>
            </a:r>
            <a:r>
              <a:rPr lang="nl-NL" dirty="0"/>
              <a:t> </a:t>
            </a:r>
            <a:r>
              <a:rPr lang="nl-NL" dirty="0" err="1"/>
              <a:t>improvement</a:t>
            </a:r>
            <a:r>
              <a:rPr lang="nl-NL" dirty="0"/>
              <a:t> check </a:t>
            </a:r>
            <a:r>
              <a:rPr lang="nl-NL" dirty="0" err="1"/>
              <a:t>here</a:t>
            </a:r>
            <a:r>
              <a:rPr lang="nl-NL" dirty="0"/>
              <a:t>.</a:t>
            </a:r>
          </a:p>
          <a:p>
            <a:r>
              <a:rPr lang="nl-NL" dirty="0" err="1"/>
              <a:t>We'll</a:t>
            </a:r>
            <a:r>
              <a:rPr lang="nl-NL" dirty="0"/>
              <a:t> </a:t>
            </a:r>
            <a:r>
              <a:rPr lang="nl-NL" dirty="0" err="1"/>
              <a:t>delve</a:t>
            </a:r>
            <a:r>
              <a:rPr lang="nl-NL" dirty="0"/>
              <a:t> </a:t>
            </a:r>
            <a:r>
              <a:rPr lang="nl-NL" dirty="0" err="1"/>
              <a:t>deeper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this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next </a:t>
            </a:r>
            <a:r>
              <a:rPr lang="nl-NL" dirty="0" err="1"/>
              <a:t>section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80927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Instructions</a:t>
            </a:r>
            <a:endParaRPr lang="nl-NL" b="0" dirty="0"/>
          </a:p>
          <a:p>
            <a:r>
              <a:rPr lang="nl-NL" b="0" dirty="0" err="1"/>
              <a:t>Ask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face at </a:t>
            </a:r>
            <a:r>
              <a:rPr lang="nl-NL" b="0" dirty="0" err="1"/>
              <a:t>work</a:t>
            </a:r>
            <a:r>
              <a:rPr lang="nl-NL" b="0" dirty="0"/>
              <a:t>,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dread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difficult</a:t>
            </a:r>
            <a:r>
              <a:rPr lang="nl-NL" b="0" dirty="0"/>
              <a:t>.</a:t>
            </a:r>
          </a:p>
          <a:p>
            <a:r>
              <a:rPr lang="nl-NL" b="0" dirty="0"/>
              <a:t>Have </a:t>
            </a:r>
            <a:r>
              <a:rPr lang="nl-NL" b="0" dirty="0" err="1"/>
              <a:t>them</a:t>
            </a:r>
            <a:r>
              <a:rPr lang="nl-NL" b="0" dirty="0"/>
              <a:t> </a:t>
            </a:r>
            <a:r>
              <a:rPr lang="nl-NL" b="0" dirty="0" err="1"/>
              <a:t>write</a:t>
            </a:r>
            <a:r>
              <a:rPr lang="nl-NL" b="0" dirty="0"/>
              <a:t> down a top </a:t>
            </a:r>
            <a:r>
              <a:rPr lang="nl-NL" b="0" dirty="0" err="1"/>
              <a:t>three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themselves</a:t>
            </a:r>
            <a:r>
              <a:rPr lang="nl-NL" b="0" dirty="0"/>
              <a:t>. </a:t>
            </a:r>
            <a:r>
              <a:rPr lang="nl-NL" b="0" dirty="0" err="1"/>
              <a:t>Then</a:t>
            </a:r>
            <a:r>
              <a:rPr lang="nl-NL" b="0" dirty="0"/>
              <a:t> </a:t>
            </a:r>
            <a:r>
              <a:rPr lang="nl-NL" b="0" dirty="0" err="1"/>
              <a:t>we'll</a:t>
            </a:r>
            <a:r>
              <a:rPr lang="nl-NL" b="0" dirty="0"/>
              <a:t> brainstorm </a:t>
            </a:r>
            <a:r>
              <a:rPr lang="nl-NL" b="0" dirty="0" err="1"/>
              <a:t>solutions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342016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Instructions</a:t>
            </a:r>
            <a:endParaRPr lang="nl-NL" dirty="0"/>
          </a:p>
          <a:p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solve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stress </a:t>
            </a:r>
            <a:r>
              <a:rPr lang="nl-NL" dirty="0" err="1"/>
              <a:t>problems</a:t>
            </a:r>
            <a:r>
              <a:rPr lang="nl-NL" dirty="0"/>
              <a:t>, we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think</a:t>
            </a:r>
            <a:r>
              <a:rPr lang="nl-NL" dirty="0"/>
              <a:t> of different </a:t>
            </a:r>
            <a:r>
              <a:rPr lang="nl-NL" dirty="0" err="1"/>
              <a:t>categories</a:t>
            </a:r>
            <a:r>
              <a:rPr lang="nl-NL" dirty="0"/>
              <a:t>. </a:t>
            </a:r>
            <a:r>
              <a:rPr lang="nl-NL" dirty="0" err="1"/>
              <a:t>Sometimes</a:t>
            </a:r>
            <a:r>
              <a:rPr lang="nl-NL" dirty="0"/>
              <a:t> </a:t>
            </a:r>
            <a:r>
              <a:rPr lang="nl-NL" dirty="0" err="1"/>
              <a:t>it's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possible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solve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problem</a:t>
            </a:r>
            <a:r>
              <a:rPr lang="nl-NL" dirty="0"/>
              <a:t> </a:t>
            </a:r>
            <a:r>
              <a:rPr lang="nl-NL" dirty="0" err="1"/>
              <a:t>technically</a:t>
            </a:r>
            <a:r>
              <a:rPr lang="nl-NL" dirty="0"/>
              <a:t>, but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devise</a:t>
            </a:r>
            <a:r>
              <a:rPr lang="nl-NL" dirty="0"/>
              <a:t> </a:t>
            </a:r>
            <a:r>
              <a:rPr lang="nl-NL" dirty="0" err="1"/>
              <a:t>organizational</a:t>
            </a:r>
            <a:r>
              <a:rPr lang="nl-NL" dirty="0"/>
              <a:t> or </a:t>
            </a:r>
            <a:r>
              <a:rPr lang="nl-NL" dirty="0" err="1"/>
              <a:t>behavioral</a:t>
            </a:r>
            <a:r>
              <a:rPr lang="nl-NL" dirty="0"/>
              <a:t> </a:t>
            </a:r>
            <a:r>
              <a:rPr lang="nl-NL" dirty="0" err="1"/>
              <a:t>solutions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manage </a:t>
            </a:r>
            <a:r>
              <a:rPr lang="nl-NL" dirty="0" err="1"/>
              <a:t>the</a:t>
            </a:r>
            <a:r>
              <a:rPr lang="nl-NL" dirty="0"/>
              <a:t> risk.</a:t>
            </a:r>
          </a:p>
          <a:p>
            <a:r>
              <a:rPr lang="nl-NL" dirty="0"/>
              <a:t>Technical: </a:t>
            </a:r>
            <a:r>
              <a:rPr lang="nl-NL" dirty="0" err="1"/>
              <a:t>Use</a:t>
            </a:r>
            <a:r>
              <a:rPr lang="nl-NL" dirty="0"/>
              <a:t> of resources</a:t>
            </a:r>
          </a:p>
          <a:p>
            <a:r>
              <a:rPr lang="nl-NL" dirty="0" err="1"/>
              <a:t>Organizational</a:t>
            </a:r>
            <a:r>
              <a:rPr lang="nl-NL" dirty="0"/>
              <a:t>: </a:t>
            </a:r>
            <a:r>
              <a:rPr lang="nl-NL" dirty="0" err="1"/>
              <a:t>Rotation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endParaRPr lang="nl-NL" dirty="0"/>
          </a:p>
          <a:p>
            <a:r>
              <a:rPr lang="nl-NL" dirty="0" err="1"/>
              <a:t>Behavioral</a:t>
            </a:r>
            <a:r>
              <a:rPr lang="nl-NL" dirty="0"/>
              <a:t>: Stress/</a:t>
            </a:r>
            <a:r>
              <a:rPr lang="nl-NL" dirty="0" err="1"/>
              <a:t>resilience</a:t>
            </a:r>
            <a:r>
              <a:rPr lang="nl-NL" dirty="0"/>
              <a:t>  take care of </a:t>
            </a:r>
            <a:r>
              <a:rPr lang="nl-NL" dirty="0" err="1"/>
              <a:t>yourself</a:t>
            </a:r>
            <a:r>
              <a:rPr lang="nl-NL" dirty="0"/>
              <a:t>; listen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your</a:t>
            </a:r>
            <a:r>
              <a:rPr lang="nl-NL" dirty="0"/>
              <a:t> body.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37201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Instructions</a:t>
            </a:r>
            <a:endParaRPr lang="nl-NL" b="0" dirty="0"/>
          </a:p>
          <a:p>
            <a:r>
              <a:rPr lang="nl-NL" b="0" dirty="0" err="1"/>
              <a:t>Finally</a:t>
            </a:r>
            <a:r>
              <a:rPr lang="nl-NL" b="0" dirty="0"/>
              <a:t>, </a:t>
            </a:r>
            <a:r>
              <a:rPr lang="nl-NL" b="0" dirty="0" err="1"/>
              <a:t>here</a:t>
            </a:r>
            <a:r>
              <a:rPr lang="nl-NL" b="0" dirty="0"/>
              <a:t> are </a:t>
            </a:r>
            <a:r>
              <a:rPr lang="nl-NL" b="0" dirty="0" err="1"/>
              <a:t>some</a:t>
            </a:r>
            <a:r>
              <a:rPr lang="nl-NL" b="0" dirty="0"/>
              <a:t> tips </a:t>
            </a:r>
            <a:r>
              <a:rPr lang="nl-NL" b="0" dirty="0" err="1"/>
              <a:t>for</a:t>
            </a:r>
            <a:r>
              <a:rPr lang="nl-NL" b="0" dirty="0"/>
              <a:t> managing </a:t>
            </a:r>
            <a:r>
              <a:rPr lang="nl-NL" b="0" dirty="0" err="1"/>
              <a:t>your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stress.</a:t>
            </a:r>
          </a:p>
          <a:p>
            <a:r>
              <a:rPr lang="nl-NL" b="0" dirty="0" err="1"/>
              <a:t>Thank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participants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(</a:t>
            </a:r>
            <a:r>
              <a:rPr lang="nl-NL" b="0" dirty="0" err="1"/>
              <a:t>active</a:t>
            </a:r>
            <a:r>
              <a:rPr lang="nl-NL" b="0" dirty="0"/>
              <a:t>) </a:t>
            </a:r>
            <a:r>
              <a:rPr lang="nl-NL" b="0" dirty="0" err="1"/>
              <a:t>participation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,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necessary</a:t>
            </a:r>
            <a:r>
              <a:rPr lang="nl-NL" b="0" dirty="0"/>
              <a:t>, make </a:t>
            </a:r>
            <a:r>
              <a:rPr lang="nl-NL" b="0" dirty="0" err="1"/>
              <a:t>arrangements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next steps.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791818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59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6903CF-E40F-AD8D-F38D-5612A9EA35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0F0C89-A1BE-A078-D52C-0FC23138D0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27133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6C9FE9-8AEB-CF6C-83D7-DF4E90359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C62901-FF00-CD34-E0F0-95D37F8BF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01411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C88C6D-6C2C-D49C-FAF0-A2AF0322E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A0DD0E-58D0-54DC-C29E-8F2E6DE8F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93C59C1-87C1-6413-A1E2-18BD1C38A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40381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D84C65-8B7C-D016-31F8-BBD1B58FC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86E5838-03B0-09BA-56AE-AC24D76B7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874D1F-CC25-10E7-81E0-E10D5F16D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34B8AA2-FFA9-296A-8EEE-43019FA8F0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C3EEE7-4C50-B91A-3D31-247759EFA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728198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83B295-4B93-27DD-7A5F-4649780BA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8"/>
            <a:ext cx="10515600" cy="906904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7154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48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1AFC75-0219-2F44-E0BF-A49B68C3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2704AC-6C53-DD61-08CC-4329C24E9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79653E8-37E4-C7CF-91D7-656DC55D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80937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08A3BAC-1495-8167-5DEE-1B810287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551EE5-4177-89A1-04CB-E4EB9F7C5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F548E75D-E2F0-7354-97E2-BD7A8A373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4140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636474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742699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199294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502057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93150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44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84868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62577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977045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883034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46809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74827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536274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1559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0525044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526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5C343283-DAB4-CD4E-B9A5-9033E036D787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5EBA499-CB8E-8757-6CE8-509E86DAB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53A547-C78D-7C22-67AB-F89665D80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13" name="Afbeelding 12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947DEBA7-211F-B70A-6896-42CE64A2561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485037" y="6232294"/>
            <a:ext cx="1868763" cy="535494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A77BF7DD-20FA-1880-7BD6-C0400D5FB3D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19371" y="6460672"/>
            <a:ext cx="6415708" cy="26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2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i="0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64D8CFF1-C3F7-B36C-11EC-8DF4F0DF4FE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3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642689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hyperlink" Target="http://www.5xbeter.nl/" TargetMode="External"/><Relationship Id="rId4" Type="http://schemas.openxmlformats.org/officeDocument/2006/relationships/hyperlink" Target="mailto:info@5xbeter.nl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5xbeter.nl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hyperlink" Target="http://www.5xbeter.n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AB208A-05ED-1F6E-E3CD-8C3FCFF021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428233"/>
            <a:ext cx="10505661" cy="1002361"/>
          </a:xfrm>
        </p:spPr>
        <p:txBody>
          <a:bodyPr/>
          <a:lstStyle/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Toolbox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1C324E1-BC5B-18EE-A0AD-DC4385409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168" y="1430594"/>
            <a:ext cx="10505661" cy="366680"/>
          </a:xfrm>
        </p:spPr>
        <p:txBody>
          <a:bodyPr>
            <a:normAutofit/>
          </a:bodyPr>
          <a:lstStyle/>
          <a:p>
            <a:pPr rtl="0"/>
            <a:r>
              <a:rPr lang="en-gb" sz="20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Company name and date</a:t>
            </a:r>
          </a:p>
        </p:txBody>
      </p:sp>
      <p:pic>
        <p:nvPicPr>
          <p:cNvPr id="6" name="Afbeelding 5" descr="Afbeelding met kleding, persoon, tafel, schoeisel&#10;&#10;Automatisch gegenereerde beschrijving">
            <a:extLst>
              <a:ext uri="{FF2B5EF4-FFF2-40B4-BE49-F238E27FC236}">
                <a16:creationId xmlns:a16="http://schemas.microsoft.com/office/drawing/2014/main" id="{DC6798DB-C88F-2D55-EF80-403AFEBF6D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0" b="5000"/>
          <a:stretch/>
        </p:blipFill>
        <p:spPr>
          <a:xfrm>
            <a:off x="2209798" y="1954160"/>
            <a:ext cx="7772400" cy="384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30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8208728-03D3-BDB9-B17C-77F739714D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398" r="1" b="51404"/>
          <a:stretch>
            <a:fillRect/>
          </a:stretch>
        </p:blipFill>
        <p:spPr>
          <a:xfrm>
            <a:off x="0" y="1444623"/>
            <a:ext cx="2456230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354211E-D0BB-DA43-90EC-ADA3CF0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712623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D83F33D-4636-13C8-D549-A256858C2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C6B79CA-06D8-F486-ED01-3CD3B79C328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73C3C5-2F80-DF9C-FCE2-6667E95F3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l="11621" r="11621"/>
          <a:stretch/>
        </p:blipFill>
        <p:spPr bwMode="auto">
          <a:xfrm>
            <a:off x="6803668" y="1767738"/>
            <a:ext cx="4540193" cy="394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4E28E98-8F2D-645E-28AB-477EB31C56C7}"/>
              </a:ext>
            </a:extLst>
          </p:cNvPr>
          <p:cNvSpPr txBox="1">
            <a:spLocks/>
          </p:cNvSpPr>
          <p:nvPr/>
        </p:nvSpPr>
        <p:spPr>
          <a:xfrm>
            <a:off x="848139" y="257864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is physical load? 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31896CB-0AD2-E316-1E4E-31F9A11D62DC}"/>
              </a:ext>
            </a:extLst>
          </p:cNvPr>
          <p:cNvSpPr txBox="1">
            <a:spLocks/>
          </p:cNvSpPr>
          <p:nvPr/>
        </p:nvSpPr>
        <p:spPr>
          <a:xfrm>
            <a:off x="848139" y="318021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are the risks of physical load? 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5A1C747-42BC-5987-88E4-417EA0055C7A}"/>
              </a:ext>
            </a:extLst>
          </p:cNvPr>
          <p:cNvSpPr txBox="1">
            <a:spLocks/>
          </p:cNvSpPr>
          <p:nvPr/>
        </p:nvSpPr>
        <p:spPr>
          <a:xfrm>
            <a:off x="848139" y="374169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are the guideline values? 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0F27419-2916-DAC3-F86E-0836EEAE33BE}"/>
              </a:ext>
            </a:extLst>
          </p:cNvPr>
          <p:cNvSpPr txBox="1">
            <a:spLocks/>
          </p:cNvSpPr>
          <p:nvPr/>
        </p:nvSpPr>
        <p:spPr>
          <a:xfrm>
            <a:off x="848139" y="4343271"/>
            <a:ext cx="3915885" cy="65772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can you do yourself? Areas for improvement! 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108EB5DD-FD12-CB43-A928-9A82007397AF}"/>
              </a:ext>
            </a:extLst>
          </p:cNvPr>
          <p:cNvSpPr txBox="1">
            <a:spLocks/>
          </p:cNvSpPr>
          <p:nvPr/>
        </p:nvSpPr>
        <p:spPr>
          <a:xfrm>
            <a:off x="848139" y="5066136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Need help?</a:t>
            </a:r>
          </a:p>
        </p:txBody>
      </p:sp>
    </p:spTree>
    <p:extLst>
      <p:ext uri="{BB962C8B-B14F-4D97-AF65-F5344CB8AC3E}">
        <p14:creationId xmlns:p14="http://schemas.microsoft.com/office/powerpoint/2010/main" val="2515056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27564-1F85-0917-9DC9-1E1B94970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9AB5038B-46F6-76D3-6BFB-43A7D34D76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798" r="11798"/>
          <a:stretch/>
        </p:blipFill>
        <p:spPr>
          <a:xfrm>
            <a:off x="6750623" y="1805504"/>
            <a:ext cx="4514037" cy="393975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DB19829-DA89-7867-41BA-89B0B68AE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How can you exert a physical load on your body?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45CB90-8EB5-4718-F7F1-A5EFB2ED3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2ADB1FA-9361-AB94-3A92-9B3BCCFBB1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268EBB9-021E-4693-FABC-A25A429A94DB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	By lifting something heavy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77112D4-5677-39DC-703C-A701143D165E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	By working in a seated position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8887755-DE6E-5F17-5CF8-50804CDBFFC4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3.	By working in a crouched position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3E29BFC-6898-AF50-F583-E5B6307A1094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4.	In all of the above ways</a:t>
            </a:r>
          </a:p>
        </p:txBody>
      </p:sp>
    </p:spTree>
    <p:extLst>
      <p:ext uri="{BB962C8B-B14F-4D97-AF65-F5344CB8AC3E}">
        <p14:creationId xmlns:p14="http://schemas.microsoft.com/office/powerpoint/2010/main" val="238986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77760-A6B9-71CB-1E58-B9AC8C9E8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C6FA99-B79F-5F28-015F-892840A71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Forms of physical load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AC8ABC6-0C15-04E1-43FF-4DAC616AF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contort yourself into awkward positions?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971896D-1920-A428-15F1-69F95A36ADE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8FDB70B1-DCB5-2B56-1970-FCBE54D6C2B1}"/>
              </a:ext>
            </a:extLst>
          </p:cNvPr>
          <p:cNvSpPr txBox="1">
            <a:spLocks/>
          </p:cNvSpPr>
          <p:nvPr/>
        </p:nvSpPr>
        <p:spPr>
          <a:xfrm>
            <a:off x="848139" y="244642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Lifting and carrying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E1E242C-D176-6A01-58AD-B53AC1414D8E}"/>
              </a:ext>
            </a:extLst>
          </p:cNvPr>
          <p:cNvSpPr txBox="1">
            <a:spLocks/>
          </p:cNvSpPr>
          <p:nvPr/>
        </p:nvSpPr>
        <p:spPr>
          <a:xfrm>
            <a:off x="848139" y="304800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Pushing and pulling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4043550-4439-1606-93E8-15C2B4E66567}"/>
              </a:ext>
            </a:extLst>
          </p:cNvPr>
          <p:cNvSpPr txBox="1">
            <a:spLocks/>
          </p:cNvSpPr>
          <p:nvPr/>
        </p:nvSpPr>
        <p:spPr>
          <a:xfrm>
            <a:off x="848139" y="360947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Stressful working posture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5192BA8-7421-AFDC-938B-5C121A4C4F98}"/>
              </a:ext>
            </a:extLst>
          </p:cNvPr>
          <p:cNvSpPr txBox="1">
            <a:spLocks/>
          </p:cNvSpPr>
          <p:nvPr/>
        </p:nvSpPr>
        <p:spPr>
          <a:xfrm>
            <a:off x="848139" y="421105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Repetitive movements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1AAB64C-B482-658B-538D-AB4FE2B98135}"/>
              </a:ext>
            </a:extLst>
          </p:cNvPr>
          <p:cNvSpPr txBox="1">
            <a:spLocks/>
          </p:cNvSpPr>
          <p:nvPr/>
        </p:nvSpPr>
        <p:spPr>
          <a:xfrm>
            <a:off x="848139" y="4764506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Sedentary work</a:t>
            </a:r>
          </a:p>
        </p:txBody>
      </p:sp>
      <p:pic>
        <p:nvPicPr>
          <p:cNvPr id="11" name="Afbeelding 10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EE56F02B-25FD-C22A-1A0B-0A6E100763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727"/>
          <a:stretch/>
        </p:blipFill>
        <p:spPr>
          <a:xfrm>
            <a:off x="5478909" y="2515115"/>
            <a:ext cx="1983838" cy="2946554"/>
          </a:xfrm>
          <a:prstGeom prst="rect">
            <a:avLst/>
          </a:prstGeom>
        </p:spPr>
      </p:pic>
      <p:pic>
        <p:nvPicPr>
          <p:cNvPr id="12" name="Afbeelding 11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7898A605-FA1C-9E92-F179-5CD39D9B05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7639957" y="2515115"/>
            <a:ext cx="4016326" cy="29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6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3B515-597D-A776-1277-A2B389541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108206-F1D3-354D-56BE-A1FBC2342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are the possib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 signs of physical load?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BC24FED-CBDB-B5D1-D300-0D3B59125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contort yourself into awkward positions?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C59BEC8-1D59-01BB-FCFC-C8B7BD5F1E7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3BAF4BA-14BD-C91D-57D7-F8475199EAF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 	Nagging (back) pain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F7B24A09-7016-8334-1346-090E5AECED06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	Tendonitis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56BA611-DD20-DF6C-E036-8EADF7612636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3.	Hernia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CF6E5EF-F07B-8ED9-FAE5-AC00DD431B63}"/>
              </a:ext>
            </a:extLst>
          </p:cNvPr>
          <p:cNvSpPr txBox="1">
            <a:spLocks/>
          </p:cNvSpPr>
          <p:nvPr/>
        </p:nvSpPr>
        <p:spPr>
          <a:xfrm>
            <a:off x="848139" y="443163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4.	In all of the above ways</a:t>
            </a:r>
          </a:p>
        </p:txBody>
      </p:sp>
      <p:pic>
        <p:nvPicPr>
          <p:cNvPr id="15" name="Afbeelding 14" descr="Afbeelding met kleding, persoon, jeans, Broek&#10;&#10;Automatisch gegenereerde beschrijving">
            <a:extLst>
              <a:ext uri="{FF2B5EF4-FFF2-40B4-BE49-F238E27FC236}">
                <a16:creationId xmlns:a16="http://schemas.microsoft.com/office/drawing/2014/main" id="{AFC64AB0-9542-7AB4-255E-842579A582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19" t="2117" r="11275" b="2990"/>
          <a:stretch/>
        </p:blipFill>
        <p:spPr>
          <a:xfrm>
            <a:off x="7066840" y="1074821"/>
            <a:ext cx="2983538" cy="508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2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20E1-9D6D-7977-8F11-45AF5EE3C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CC2D54-BE51-4FC1-10DB-3F54857C7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513347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load: the risks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E0CD9DB-68E1-7002-92CD-CAF1B5A16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Is it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F3E9A0-8FD6-D0E8-E972-CE1F38C6258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B455206D-DE6B-E73F-6C53-4488AB5B74F1}"/>
              </a:ext>
            </a:extLst>
          </p:cNvPr>
          <p:cNvSpPr txBox="1">
            <a:spLocks/>
          </p:cNvSpPr>
          <p:nvPr/>
        </p:nvSpPr>
        <p:spPr>
          <a:xfrm>
            <a:off x="843169" y="2120443"/>
            <a:ext cx="5151608" cy="18528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2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complaints</a:t>
            </a:r>
          </a:p>
          <a:p>
            <a:pPr marL="800100" lvl="1" indent="-342900" algn="l" defTabSz="360000" rtl="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Back</a:t>
            </a:r>
          </a:p>
          <a:p>
            <a:pPr marL="800100" lvl="1" indent="-342900" algn="l" defTabSz="360000" rtl="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Shoulders</a:t>
            </a:r>
          </a:p>
          <a:p>
            <a:pPr marL="800100" lvl="1" indent="-342900" algn="l" defTabSz="360000" rtl="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Neck</a:t>
            </a:r>
          </a:p>
          <a:p>
            <a:pPr marL="800100" lvl="1" indent="-342900" algn="l" defTabSz="360000" rtl="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Hips</a:t>
            </a:r>
          </a:p>
          <a:p>
            <a:pPr marL="800100" lvl="1" indent="-342900" algn="l" defTabSz="360000" rtl="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Knees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1064E7-9D7B-8777-D3A9-1C491746FA07}"/>
              </a:ext>
            </a:extLst>
          </p:cNvPr>
          <p:cNvSpPr txBox="1">
            <a:spLocks/>
          </p:cNvSpPr>
          <p:nvPr/>
        </p:nvSpPr>
        <p:spPr>
          <a:xfrm>
            <a:off x="843169" y="392132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General fatigue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B0F74C0-5E53-C157-8464-76C296540D4E}"/>
              </a:ext>
            </a:extLst>
          </p:cNvPr>
          <p:cNvSpPr txBox="1">
            <a:spLocks/>
          </p:cNvSpPr>
          <p:nvPr/>
        </p:nvSpPr>
        <p:spPr>
          <a:xfrm>
            <a:off x="843169" y="4301537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4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Standing work</a:t>
            </a:r>
          </a:p>
          <a:p>
            <a:pPr marL="800100" lvl="1" indent="-342900" algn="l" defTabSz="360000" rtl="0">
              <a:lnSpc>
                <a:spcPct val="14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Varicose veins</a:t>
            </a:r>
            <a:endParaRPr lang="en-gb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6A44C35-CB35-88EA-B5E9-E4DFF95F2315}"/>
              </a:ext>
            </a:extLst>
          </p:cNvPr>
          <p:cNvSpPr txBox="1">
            <a:spLocks/>
          </p:cNvSpPr>
          <p:nvPr/>
        </p:nvSpPr>
        <p:spPr>
          <a:xfrm>
            <a:off x="843169" y="514056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Sedentary work</a:t>
            </a:r>
          </a:p>
          <a:p>
            <a:pPr marL="800100" lvl="1" indent="-342900" algn="l" defTabSz="360000" rtl="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4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Reduced blood flow</a:t>
            </a:r>
            <a:endParaRPr lang="en-gb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67EE451-74F9-2FAE-3E4A-41798507FC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7" t="2779" r="26831" b="3649"/>
          <a:stretch/>
        </p:blipFill>
        <p:spPr bwMode="auto">
          <a:xfrm>
            <a:off x="6284029" y="1138990"/>
            <a:ext cx="1900990" cy="489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>
            <a:extLst>
              <a:ext uri="{FF2B5EF4-FFF2-40B4-BE49-F238E27FC236}">
                <a16:creationId xmlns:a16="http://schemas.microsoft.com/office/drawing/2014/main" id="{A73E2157-ACC2-AC7D-D186-79D6541F3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019" y="2777199"/>
            <a:ext cx="1791703" cy="300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1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6939A-0CD9-787A-850C-E22440680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02521570-A27A-896C-8215-D42F129E0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B015B80-876E-BC83-C91B-12468C8A0B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88865E1-FB92-3B1C-ED3A-ECEDA8CBB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486" y="1496960"/>
            <a:ext cx="3456044" cy="444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fbeelding 9" descr="Afbeelding met schets, Lijnillustraties, Kinderkunst, tekening&#10;&#10;Automatisch gegenereerde beschrijving">
            <a:extLst>
              <a:ext uri="{FF2B5EF4-FFF2-40B4-BE49-F238E27FC236}">
                <a16:creationId xmlns:a16="http://schemas.microsoft.com/office/drawing/2014/main" id="{740788CC-CC7D-39AA-DC0C-C7834F4063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9760" y="1668379"/>
            <a:ext cx="2090374" cy="3873501"/>
          </a:xfrm>
          <a:prstGeom prst="rect">
            <a:avLst/>
          </a:prstGeom>
        </p:spPr>
      </p:pic>
      <p:pic>
        <p:nvPicPr>
          <p:cNvPr id="12" name="Afbeelding 11" descr="Afbeelding met tekenfilm, clipart, illustratie, kunst&#10;&#10;Automatisch gegenereerde beschrijving">
            <a:extLst>
              <a:ext uri="{FF2B5EF4-FFF2-40B4-BE49-F238E27FC236}">
                <a16:creationId xmlns:a16="http://schemas.microsoft.com/office/drawing/2014/main" id="{54F7CBD0-EF34-7755-FB95-CA7CFE6762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753" t="2646" r="44113" b="1871"/>
          <a:stretch/>
        </p:blipFill>
        <p:spPr>
          <a:xfrm>
            <a:off x="5999022" y="1341952"/>
            <a:ext cx="2607895" cy="4869889"/>
          </a:xfrm>
          <a:prstGeom prst="rect">
            <a:avLst/>
          </a:prstGeom>
        </p:spPr>
      </p:pic>
      <p:pic>
        <p:nvPicPr>
          <p:cNvPr id="16" name="Afbeelding 1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FA613B1-39E7-EDB0-A87D-41563CC8E73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1457" b="51404"/>
          <a:stretch/>
        </p:blipFill>
        <p:spPr>
          <a:xfrm>
            <a:off x="0" y="1407753"/>
            <a:ext cx="2408986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45BE79-519A-FE4C-2068-6C9B9CBE0B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513347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back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532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C4523-8308-22C5-0E18-7190836F8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713A12-B00F-9853-E427-B28B36D51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Is physical load </a:t>
            </a:r>
            <a:r>
              <a:rPr lang="en-gb" sz="2000" b="1" i="0" u="sng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always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bad?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73185BD-D1ED-1CD4-1CA9-4978CCEC1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contort yourself into awkward positions?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915003A-5A87-DF21-08F4-00CC3C54CF7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5CFD72AC-33A8-CDFA-9753-9194F3044C22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	Yes, of course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0C9543E7-06EA-9D85-124E-A9BFF3E68A11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	No, not at all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2AED23AF-0CC3-6AD5-D53E-A605509603F1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3.	I actually have no idea</a:t>
            </a:r>
          </a:p>
        </p:txBody>
      </p:sp>
      <p:pic>
        <p:nvPicPr>
          <p:cNvPr id="8" name="Afbeelding 7" descr="Afbeelding met Menselijk gezicht, persoon, hoofdtooi, Menselijke baard&#10;&#10;Automatisch gegenereerde beschrijving">
            <a:extLst>
              <a:ext uri="{FF2B5EF4-FFF2-40B4-BE49-F238E27FC236}">
                <a16:creationId xmlns:a16="http://schemas.microsoft.com/office/drawing/2014/main" id="{F9FAFA97-528D-3939-F9EE-8EAF043136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935" b="2393"/>
          <a:stretch/>
        </p:blipFill>
        <p:spPr>
          <a:xfrm>
            <a:off x="5657850" y="1731734"/>
            <a:ext cx="5686011" cy="419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4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8F5C0-4731-F271-87BB-FEDE66241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apparaat, schaal, overdekt&#10;&#10;Automatisch gegenereerde beschrijving">
            <a:extLst>
              <a:ext uri="{FF2B5EF4-FFF2-40B4-BE49-F238E27FC236}">
                <a16:creationId xmlns:a16="http://schemas.microsoft.com/office/drawing/2014/main" id="{82BC054D-6F76-28CC-073D-79B7AD652A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798" b="8578"/>
          <a:stretch/>
        </p:blipFill>
        <p:spPr>
          <a:xfrm>
            <a:off x="3604040" y="1234855"/>
            <a:ext cx="4983920" cy="470324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4F269F6-5F88-9842-BA23-0F4FAE1653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345" b="51404"/>
          <a:stretch/>
        </p:blipFill>
        <p:spPr>
          <a:xfrm>
            <a:off x="1208000" y="1400379"/>
            <a:ext cx="4792079" cy="960857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86D66B43-0151-3BA7-9F7B-B433737DE4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contort yourself into awkward positions?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59689C0-BDE0-CC01-2D30-7CC730FCDEBE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fbeelding 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7AFC899-0B24-45E4-DBC9-FE7D48808B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345" b="51404"/>
          <a:stretch/>
        </p:blipFill>
        <p:spPr>
          <a:xfrm>
            <a:off x="1500" y="1400379"/>
            <a:ext cx="479207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EDA5F23-15B9-EC38-D33E-EFB6A42316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247861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causes you to lose your balance?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7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F040C-D091-B2F2-6B18-9F2B77744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6A32F53-E342-533A-6723-F401485415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567" b="51404"/>
          <a:stretch/>
        </p:blipFill>
        <p:spPr>
          <a:xfrm>
            <a:off x="0" y="1400379"/>
            <a:ext cx="2520827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A0C1396-748A-F20D-B3E6-15B6E2BD8E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Imbalance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2B46167-4A37-7A23-C0D7-282A7A9468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0F30E00-4BAB-9D07-F7B8-52BF49AFF58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 descr="Afbeelding met sport, barbell, Fitness, Trainingsapparatuur&#10;&#10;Automatisch gegenereerde beschrijving">
            <a:extLst>
              <a:ext uri="{FF2B5EF4-FFF2-40B4-BE49-F238E27FC236}">
                <a16:creationId xmlns:a16="http://schemas.microsoft.com/office/drawing/2014/main" id="{F110709C-C070-EDD7-4702-0270C06953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800"/>
          <a:stretch/>
        </p:blipFill>
        <p:spPr>
          <a:xfrm>
            <a:off x="3604039" y="1226252"/>
            <a:ext cx="4983920" cy="470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6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4B5CD-B01A-DDCA-C2B5-B4CD819CE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9B5F5F7-0409-0FBD-69E4-56BA04BE65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02"/>
          <a:stretch/>
        </p:blipFill>
        <p:spPr bwMode="auto">
          <a:xfrm>
            <a:off x="2307009" y="1138989"/>
            <a:ext cx="7577981" cy="489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F41E26CF-26A0-26D3-5010-368065EE8B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8204" b="51404"/>
          <a:stretch>
            <a:fillRect/>
          </a:stretch>
        </p:blipFill>
        <p:spPr>
          <a:xfrm>
            <a:off x="0" y="1400379"/>
            <a:ext cx="2471275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93EBEF5-3925-4756-2977-0A22B4997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599107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Lifting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837994-3669-BF89-0F73-D19C2056CC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6C5958-766C-24F2-7803-817B871D783A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403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EBA46-6075-092B-F69B-AA77FD803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E58608-E8F9-B55E-057E-6199C7150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6806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is the maximum weight you may lift?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BD8F755-90DF-3390-4F17-F06A8665F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F9A0BB9-F8AD-8179-C9A9-54C814DC7C0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E5CB1F4-8087-CB08-B80D-E44C54E100E9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	18 kg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4912D93-A766-FED8-0228-8E02386B670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	25 kg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6B1F10CE-DE05-B6B0-5F57-D215705DDACC}"/>
              </a:ext>
            </a:extLst>
          </p:cNvPr>
          <p:cNvSpPr txBox="1">
            <a:spLocks/>
          </p:cNvSpPr>
          <p:nvPr/>
        </p:nvSpPr>
        <p:spPr>
          <a:xfrm>
            <a:off x="848138" y="3830054"/>
            <a:ext cx="6088109" cy="9023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	There is no maximum, whatever you can handle</a:t>
            </a:r>
          </a:p>
        </p:txBody>
      </p:sp>
      <p:pic>
        <p:nvPicPr>
          <p:cNvPr id="6" name="Afbeelding 5" descr="Afbeelding met Stillevenfotografie, fles, keramiek, aardewerk&#10;&#10;Automatisch gegenereerde beschrijving">
            <a:extLst>
              <a:ext uri="{FF2B5EF4-FFF2-40B4-BE49-F238E27FC236}">
                <a16:creationId xmlns:a16="http://schemas.microsoft.com/office/drawing/2014/main" id="{34993316-09B0-3D0A-7602-426ABD2FB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248" y="1277610"/>
            <a:ext cx="3841827" cy="384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86E58-8311-F290-7957-AE48D0166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Afbeelding met kleding, persoon, overdekt, Werkplaats&#10;&#10;Automatisch gegenereerde beschrijving">
            <a:extLst>
              <a:ext uri="{FF2B5EF4-FFF2-40B4-BE49-F238E27FC236}">
                <a16:creationId xmlns:a16="http://schemas.microsoft.com/office/drawing/2014/main" id="{7BD1EC4E-204E-A323-E94E-ACCCD159C4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556" y="1242228"/>
            <a:ext cx="7428888" cy="4857052"/>
          </a:xfrm>
          <a:prstGeom prst="rect">
            <a:avLst/>
          </a:prstGeom>
        </p:spPr>
      </p:pic>
      <p:pic>
        <p:nvPicPr>
          <p:cNvPr id="14" name="Afbeelding 1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0D91231-243C-BC23-81CC-AE7715F75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050" r="1" b="51404"/>
          <a:stretch/>
        </p:blipFill>
        <p:spPr>
          <a:xfrm>
            <a:off x="0" y="1400379"/>
            <a:ext cx="364907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6066952-921C-0CB5-FB47-D1FF977EB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Spot the differences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1C05BB1-9852-D80F-40D8-21A01039C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2A1DE49-0B4B-25FC-1CF0-9D53C8CD474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63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58DA7-E67A-9CF7-DA2E-9746B8D69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395B1E-75F5-E112-B3D2-9B8D9F68D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is the best lifting technique?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7254870-7DD2-7F33-27BD-7863E1DE5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4086ABF-C97E-3826-9F69-E946166B817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CD7145C-31F9-050D-D95E-402DA2E91556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	Back technique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510A8EA0-BB89-AC19-BB41-68FA41A82567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	Bend your knees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0735072F-37B4-DD6C-1247-CEAEEFA6CD43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	Weightlifting technique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D9F29D6-3085-CE75-8D35-08E228BC041E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D.	All of the above</a:t>
            </a:r>
          </a:p>
        </p:txBody>
      </p:sp>
      <p:pic>
        <p:nvPicPr>
          <p:cNvPr id="17" name="Afbeelding 16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6F7138A2-46FB-FD23-A655-B62750425D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181"/>
          <a:stretch/>
        </p:blipFill>
        <p:spPr>
          <a:xfrm>
            <a:off x="9711070" y="2514305"/>
            <a:ext cx="1915446" cy="2921000"/>
          </a:xfrm>
          <a:prstGeom prst="rect">
            <a:avLst/>
          </a:prstGeom>
        </p:spPr>
      </p:pic>
      <p:pic>
        <p:nvPicPr>
          <p:cNvPr id="18" name="Afbeelding 17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5CF256EC-05D3-3032-066B-C6E975D16C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150" r="31232"/>
          <a:stretch/>
        </p:blipFill>
        <p:spPr>
          <a:xfrm>
            <a:off x="7676707" y="2514305"/>
            <a:ext cx="2083982" cy="2921000"/>
          </a:xfrm>
          <a:prstGeom prst="rect">
            <a:avLst/>
          </a:prstGeom>
        </p:spPr>
      </p:pic>
      <p:pic>
        <p:nvPicPr>
          <p:cNvPr id="19" name="Afbeelding 18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07EB6066-A854-17D6-F1CB-8BCE3CE392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937" r="65498"/>
          <a:stretch/>
        </p:blipFill>
        <p:spPr>
          <a:xfrm>
            <a:off x="5543295" y="2514305"/>
            <a:ext cx="2133412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1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AD06D-A4FE-7996-A82F-82A4C5221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68C29-C8FC-655F-C487-9982E851F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Lifting tips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0353F8D-175C-28F3-939B-5669FABB8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7480919-140F-A215-72E3-8B7212A200D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C10A677-AD70-D390-B4F0-E3BB28030A58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	Do not lift if you do not have to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5DA3CC6-BF65-93F4-155E-AA1858DA2F54}"/>
              </a:ext>
            </a:extLst>
          </p:cNvPr>
          <p:cNvSpPr txBox="1">
            <a:spLocks/>
          </p:cNvSpPr>
          <p:nvPr/>
        </p:nvSpPr>
        <p:spPr>
          <a:xfrm>
            <a:off x="848139" y="3277725"/>
            <a:ext cx="654935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	Keep the load as close to your body as possible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D184E3C-1783-E612-45C4-0176E5F9A1CD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3.	Never lift with a twisted back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798A511-7727-EE21-D6AC-56B88AFEE35A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68236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4.	Pick up or put down loads between hip and chest height</a:t>
            </a:r>
          </a:p>
        </p:txBody>
      </p:sp>
      <p:pic>
        <p:nvPicPr>
          <p:cNvPr id="13" name="Afbeelding 12" descr="Afbeelding met tekening, schets, clipart, illustratie&#10;&#10;Automatisch gegenereerde beschrijving">
            <a:extLst>
              <a:ext uri="{FF2B5EF4-FFF2-40B4-BE49-F238E27FC236}">
                <a16:creationId xmlns:a16="http://schemas.microsoft.com/office/drawing/2014/main" id="{9570259C-D4AF-D5A7-4A61-055DD6BCA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223" y="1836509"/>
            <a:ext cx="3152638" cy="39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8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0CDB-7D16-089D-E5C3-852227BA2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6C227D-1621-09F8-6DF8-7C35A8548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Guidelines for lifting.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2D79A1B-24C1-4FAC-3356-1FEE78323C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78476AA-AC29-21C9-A45B-8B6964FC7C6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8D046B3-D762-E977-5413-57ECCFF79A3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Maximum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25 kg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A3C769B-C168-05BC-E030-BFCD5625353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135112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Lower weight in case of:</a:t>
            </a:r>
          </a:p>
          <a:p>
            <a:pPr marL="285750" indent="-28575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frequent lifting</a:t>
            </a:r>
          </a:p>
          <a:p>
            <a:pPr marL="285750" indent="-28575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below knee height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185F72E-2EEF-E3E4-1A48-191CAB4B4CC0}"/>
              </a:ext>
            </a:extLst>
          </p:cNvPr>
          <p:cNvSpPr txBox="1">
            <a:spLocks/>
          </p:cNvSpPr>
          <p:nvPr/>
        </p:nvSpPr>
        <p:spPr>
          <a:xfrm>
            <a:off x="760675" y="4796593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above shoulder height</a:t>
            </a:r>
          </a:p>
        </p:txBody>
      </p:sp>
      <p:pic>
        <p:nvPicPr>
          <p:cNvPr id="11" name="Afbeelding 10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DBF151DB-5516-29CD-A5F0-E915DC3A66D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202"/>
          <a:stretch/>
        </p:blipFill>
        <p:spPr>
          <a:xfrm>
            <a:off x="8733864" y="2515560"/>
            <a:ext cx="2768345" cy="3037587"/>
          </a:xfrm>
          <a:prstGeom prst="rect">
            <a:avLst/>
          </a:prstGeom>
        </p:spPr>
      </p:pic>
      <p:pic>
        <p:nvPicPr>
          <p:cNvPr id="13" name="Afbeelding 12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08788A9A-032E-CC1D-1793-93B701158C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168" r="44044"/>
          <a:stretch/>
        </p:blipFill>
        <p:spPr>
          <a:xfrm>
            <a:off x="5372986" y="2515560"/>
            <a:ext cx="3513429" cy="303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4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C586D-A83B-EE58-A60B-D52AF04BE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10AD6C-4796-DEBD-9FAA-FE90F01D1C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Which is harder on your back?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B4AD5D6-F160-3420-D209-1FF0E4D33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52A9021-3E16-CFCA-8895-221EACE98B8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DF3D670-EDB9-83BB-E547-5808B5BEE9EE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	Pulling</a:t>
            </a: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6A6BA56-A86D-585C-70FD-076CC8CF54E9}"/>
              </a:ext>
            </a:extLst>
          </p:cNvPr>
          <p:cNvSpPr txBox="1">
            <a:spLocks/>
          </p:cNvSpPr>
          <p:nvPr/>
        </p:nvSpPr>
        <p:spPr>
          <a:xfrm>
            <a:off x="848139" y="3268582"/>
            <a:ext cx="5520577" cy="6497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	Pushing</a:t>
            </a:r>
            <a:endParaRPr lang="en-gb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DCC8FB2-C048-5784-EEE8-287E2720A963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	Pulling and pushing are equally bad.</a:t>
            </a:r>
          </a:p>
        </p:txBody>
      </p:sp>
      <p:pic>
        <p:nvPicPr>
          <p:cNvPr id="9" name="Afbeelding 1">
            <a:extLst>
              <a:ext uri="{FF2B5EF4-FFF2-40B4-BE49-F238E27FC236}">
                <a16:creationId xmlns:a16="http://schemas.microsoft.com/office/drawing/2014/main" id="{3401260B-162C-0BDC-7407-A2361E7D6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458" y="3670803"/>
            <a:ext cx="3840645" cy="237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2">
            <a:extLst>
              <a:ext uri="{FF2B5EF4-FFF2-40B4-BE49-F238E27FC236}">
                <a16:creationId xmlns:a16="http://schemas.microsoft.com/office/drawing/2014/main" id="{A0262E58-94D1-5F13-EA94-C22BD5CC1C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831" y="1284918"/>
            <a:ext cx="3366272" cy="225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7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4A5ED-6006-6CBD-6A3C-A03BD3198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kleding, schoeisel, persoon, gebouw&#10;&#10;Automatisch gegenereerde beschrijving">
            <a:extLst>
              <a:ext uri="{FF2B5EF4-FFF2-40B4-BE49-F238E27FC236}">
                <a16:creationId xmlns:a16="http://schemas.microsoft.com/office/drawing/2014/main" id="{83FB9A54-4B5F-E8DE-ACC4-84628CD3E4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92" t="23085" r="23528"/>
          <a:stretch/>
        </p:blipFill>
        <p:spPr>
          <a:xfrm>
            <a:off x="2345635" y="1138988"/>
            <a:ext cx="7434469" cy="502147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EF7905ED-5147-1039-D584-A587DA284B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713" r="1" b="51404"/>
          <a:stretch>
            <a:fillRect/>
          </a:stretch>
        </p:blipFill>
        <p:spPr>
          <a:xfrm>
            <a:off x="0" y="1400379"/>
            <a:ext cx="4732020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283EC7B-BEC8-E0A5-FF71-E041DB519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28532"/>
            <a:ext cx="5957681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Pushing and pulling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173F493-CB5A-0472-EE1E-E3FDD0FEC0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3787FBF-247C-5A70-1686-92A771CD6A0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928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D70A-050A-0DD6-E69D-8DCC83211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6C2C40-4B8A-1F25-2FF1-148FC0935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Which is harder on your back?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347A565-5954-8B3D-DD62-C08A4FD960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load are you carrying?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2AA6FC6-194F-110A-5129-CAD32859EF35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86797B3F-46FD-B03A-494B-9FE9C125B6A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	Quickly getting a trolley moving is harder.</a:t>
            </a: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3FDB822-D866-3915-CE4A-004923205EE9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	Slowly getting a trolley moving is harder.</a:t>
            </a:r>
            <a:endParaRPr lang="en-gb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0ED42F9-757F-0DB9-82D3-6E7F20348C1B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	It makes no difference.</a:t>
            </a:r>
          </a:p>
        </p:txBody>
      </p:sp>
    </p:spTree>
    <p:extLst>
      <p:ext uri="{BB962C8B-B14F-4D97-AF65-F5344CB8AC3E}">
        <p14:creationId xmlns:p14="http://schemas.microsoft.com/office/powerpoint/2010/main" val="339693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670B7-FF91-EEED-04C1-8D03A5D6F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F1D3F9-F30C-F25D-DC51-4BEBA0333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Guidelines for pushing and pulling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0B32D63-4777-C1EA-0CD1-7CA8B3D4A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2BBE10E-8CF4-E917-EC21-5AF699BD864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AEA3CED-4B20-DAB3-71B2-D151AB41427A}"/>
              </a:ext>
            </a:extLst>
          </p:cNvPr>
          <p:cNvSpPr txBox="1">
            <a:spLocks/>
          </p:cNvSpPr>
          <p:nvPr/>
        </p:nvSpPr>
        <p:spPr>
          <a:xfrm>
            <a:off x="848139" y="2378244"/>
            <a:ext cx="9719144" cy="157899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Moving loads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up to 50 metres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no more than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30 kg 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pulling force.</a:t>
            </a:r>
          </a:p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defTabSz="360000" rtl="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Moving loads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over 50 metres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no more than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15 kg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pulling force.</a:t>
            </a: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B39C72-1A48-C8F5-1A4B-9F98C2AF7972}"/>
              </a:ext>
            </a:extLst>
          </p:cNvPr>
          <p:cNvSpPr txBox="1">
            <a:spLocks/>
          </p:cNvSpPr>
          <p:nvPr/>
        </p:nvSpPr>
        <p:spPr>
          <a:xfrm>
            <a:off x="848139" y="3557338"/>
            <a:ext cx="7580244" cy="2141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Tips</a:t>
            </a:r>
          </a:p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Pushing is better than pulling.</a:t>
            </a:r>
          </a:p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Start moving loads slowly.</a:t>
            </a:r>
          </a:p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Push with both hands.</a:t>
            </a:r>
          </a:p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Ensure the floor is flat and free of obstacles.</a:t>
            </a:r>
            <a:endParaRPr lang="en-gb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4B1A21D9-B0D3-9197-9C4A-679FFD7CAE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8257953" y="3557338"/>
            <a:ext cx="3378780" cy="247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19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F37AE-EA02-15C7-8EF4-A43C11B53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D247A597-848E-77C0-691B-34BDC61790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091" r="660" b="23003"/>
          <a:stretch/>
        </p:blipFill>
        <p:spPr>
          <a:xfrm flipH="1">
            <a:off x="2347201" y="1138988"/>
            <a:ext cx="7466102" cy="502614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2BEBD8A1-E5A1-E9E7-F37F-4F0B54A94B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33" b="51404"/>
          <a:stretch>
            <a:fillRect/>
          </a:stretch>
        </p:blipFill>
        <p:spPr>
          <a:xfrm>
            <a:off x="0" y="1400379"/>
            <a:ext cx="567127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DBE7048-9344-BA27-EE60-27CF06530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37676"/>
            <a:ext cx="6949109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Stressful working posture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56E5486-04A8-C055-E407-6297A68A31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 is a weighty problem?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47502AE-FC63-71D5-9280-63BA34645D3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425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A7C8E-6412-AA78-43F3-237CA5C0D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72F875-ECBF-9903-5692-768DE90A0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 which position is the load on the body heaviest? 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C4570CC-4009-B19B-3B64-42413CB0F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75EF9E57-8D47-75FC-FE20-54F06A7FE1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F76227E-46F3-9751-C0EA-579B95D2B2D3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	Sitting</a:t>
            </a: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336A73A-A408-0AB9-E34F-45CDC5E9F82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	Lying down</a:t>
            </a:r>
            <a:endParaRPr lang="en-gb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C956CAD1-25D6-E77D-4DA8-3DAA218E9E19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C.	Standing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076A1136-31C0-ADFB-65E8-1D8AA9F2E5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83716" y="2709139"/>
            <a:ext cx="3853231" cy="3082584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D878143B-5EB3-0C41-F6B8-58AE5AD9CB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999683" y="2877151"/>
            <a:ext cx="1492898" cy="2906527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C8282C19-4E8D-8F73-CA7E-BBD6FC221F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24" r="7024"/>
          <a:stretch/>
        </p:blipFill>
        <p:spPr>
          <a:xfrm>
            <a:off x="4200709" y="2726881"/>
            <a:ext cx="2143360" cy="306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3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333D0-EF55-77DF-0359-2AA273E14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 met tekst, diagram, illustratie, ontwerp&#10;&#10;Automatisch gegenereerde beschrijving">
            <a:extLst>
              <a:ext uri="{FF2B5EF4-FFF2-40B4-BE49-F238E27FC236}">
                <a16:creationId xmlns:a16="http://schemas.microsoft.com/office/drawing/2014/main" id="{5BE99532-6CBF-07BF-CA0C-60D4D7CDC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712" y="933853"/>
            <a:ext cx="8033247" cy="5290186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23869A-49A1-3A16-DE97-DBF9CBDED8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876038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Postures that put pressure </a:t>
            </a:r>
            <a:b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on the intervertebral discs.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17B5BED-DB9E-2325-DE15-C7F8FE71F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710406D-9C2A-0BC2-B2D2-AC04133BE8D0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6972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0D572-E309-AD7C-C0B0-45C5F6D0B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40B474-7493-34FC-5C1E-A5AA8A81E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Guidelines for unfavourable working posture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11CAE40-D47D-7C73-C5B7-A2DC22DBD0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6426D4C-A66C-96D6-4DF5-B31A15C785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55B7D389-AD7C-20E7-382A-227A8F790BF6}"/>
              </a:ext>
            </a:extLst>
          </p:cNvPr>
          <p:cNvSpPr txBox="1">
            <a:spLocks/>
          </p:cNvSpPr>
          <p:nvPr/>
        </p:nvSpPr>
        <p:spPr>
          <a:xfrm>
            <a:off x="848139" y="2201397"/>
            <a:ext cx="9719144" cy="23385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Working posture to avoid</a:t>
            </a:r>
          </a:p>
          <a:p>
            <a:pPr marL="742950" lvl="1" indent="-285750" algn="l" defTabSz="360000" rtl="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Neck		: do not bend or turn too far forward</a:t>
            </a:r>
          </a:p>
          <a:p>
            <a:pPr marL="742950" lvl="1" indent="-285750" algn="l" defTabSz="360000" rtl="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Shoulders	: do not hold your arms in front of your body or above shoulder height</a:t>
            </a:r>
          </a:p>
          <a:p>
            <a:pPr marL="742950" lvl="1" indent="-285750" algn="l" defTabSz="360000" rtl="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Back		: do not bend or turn your back too far forward</a:t>
            </a:r>
          </a:p>
          <a:p>
            <a:pPr marL="742950" lvl="1" indent="-285750" algn="l" defTabSz="360000" rtl="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en-gb" sz="16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Legs		: avoid bent knees and do not squat or kneel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F8643FA-E816-0233-D97C-F45FE1D362A1}"/>
              </a:ext>
            </a:extLst>
          </p:cNvPr>
          <p:cNvSpPr txBox="1">
            <a:spLocks/>
          </p:cNvSpPr>
          <p:nvPr/>
        </p:nvSpPr>
        <p:spPr>
          <a:xfrm>
            <a:off x="848139" y="4413360"/>
            <a:ext cx="4089621" cy="10273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0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Prolonged standing: 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stand for a maximum of 4 hours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Afbeelding 9" descr="Afbeelding met schermopname, Graphics, klok, meter&#10;&#10;Automatisch gegenereerde beschrijving">
            <a:extLst>
              <a:ext uri="{FF2B5EF4-FFF2-40B4-BE49-F238E27FC236}">
                <a16:creationId xmlns:a16="http://schemas.microsoft.com/office/drawing/2014/main" id="{800C76D7-048E-EC79-9458-99D249A65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77" y="4222018"/>
            <a:ext cx="6024489" cy="170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5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CB8DC-6768-CD3A-68EB-95FECF2C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27BA2CF3-9A57-DF65-CD7A-13DEA1368F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>
            <a:off x="2347202" y="1138988"/>
            <a:ext cx="7432901" cy="5021473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5950A2D7-00AB-2254-31F8-A1C85A4452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662" b="51404"/>
          <a:stretch>
            <a:fillRect/>
          </a:stretch>
        </p:blipFill>
        <p:spPr>
          <a:xfrm>
            <a:off x="0" y="1400379"/>
            <a:ext cx="5156034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FE71D3A-0697-A0E0-CDF9-3FCB4CBC3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37676"/>
            <a:ext cx="6949109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Repetitive movements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A658C99-3D73-D1EA-A44E-91F9E627B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set your limits in time?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C79F59A-105E-6D33-6653-550960510F7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15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CBFE1-77E9-2BF2-B38B-B48A77362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7BDEA3-4030-5043-3D1C-7115D36C9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Guidelines for repetitive movements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98843C-D5A9-AC39-7286-338104683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246CA5C-ACB7-A507-9D0D-174245577DC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72E95B7E-E198-6542-C8C6-8E8C6C90DEBC}"/>
              </a:ext>
            </a:extLst>
          </p:cNvPr>
          <p:cNvSpPr txBox="1">
            <a:spLocks/>
          </p:cNvSpPr>
          <p:nvPr/>
        </p:nvSpPr>
        <p:spPr>
          <a:xfrm>
            <a:off x="848139" y="2378244"/>
            <a:ext cx="9719144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Avoid repetitive movements as much as possible.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3C8764-A779-71AF-FFE0-41F9FF13568B}"/>
              </a:ext>
            </a:extLst>
          </p:cNvPr>
          <p:cNvSpPr txBox="1">
            <a:spLocks/>
          </p:cNvSpPr>
          <p:nvPr/>
        </p:nvSpPr>
        <p:spPr>
          <a:xfrm>
            <a:off x="848139" y="3149160"/>
            <a:ext cx="5663979" cy="71331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 rtl="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Perform similar movements for a maximum of 2 hours per day or 2 hours consecutively.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0AF619B1-C2FB-1F65-DE33-47B665BC39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06" r="3306"/>
          <a:stretch/>
        </p:blipFill>
        <p:spPr>
          <a:xfrm>
            <a:off x="7054948" y="1846120"/>
            <a:ext cx="4463843" cy="424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4C293-A47B-BAF7-A388-293E23E45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D8B4B0B1-7A25-4392-A9D2-CAFE5ADB50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 flipH="1">
            <a:off x="2347203" y="1138988"/>
            <a:ext cx="7432901" cy="5021473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AB710CEA-4CC1-B8F2-800F-8946906613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4448" b="51404"/>
          <a:stretch/>
        </p:blipFill>
        <p:spPr>
          <a:xfrm>
            <a:off x="0" y="1435476"/>
            <a:ext cx="3950208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66D8F48-CF7E-8801-4982-6A3478685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28532"/>
            <a:ext cx="6949109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Sedentary work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75E44F2-EA60-C332-2D09-1175B9D86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F797BFA-80AE-7BBD-05DA-DE931B407CF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2573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9A5FE-F6B7-7274-EE32-D9928A061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88D9E3-BEA7-E15F-60B4-DF819F1BF0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 rtl="0"/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Guidelines for sedentary work</a:t>
            </a: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3962B08-D0C3-E441-1DAF-C9CB7DD250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C9EA2BC-342A-1888-058E-105A6033AC1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1B548348-747D-A6BE-603D-846EE51D74BE}"/>
              </a:ext>
            </a:extLst>
          </p:cNvPr>
          <p:cNvSpPr txBox="1">
            <a:spLocks/>
          </p:cNvSpPr>
          <p:nvPr/>
        </p:nvSpPr>
        <p:spPr>
          <a:xfrm>
            <a:off x="848138" y="2318084"/>
            <a:ext cx="10500691" cy="3632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lnSpc>
                <a:spcPts val="2500"/>
              </a:lnSpc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There are no specific guidelines, but try to avoid sitting (still) as much as possible:</a:t>
            </a:r>
          </a:p>
          <a:p>
            <a:pPr algn="l" rtl="0">
              <a:lnSpc>
                <a:spcPts val="2500"/>
              </a:lnSpc>
            </a:pP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 considerate and don’t only get coffee for yourself.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Walk to the printer yourself.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Stand up when making a phone call.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Discuss matters while walking.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Take the stairs instead of the lift.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Walk to a colleague instead of calling or emailing them.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Turn your lunch break into an opportunity to exercise (lunch walk).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Cycle to work.</a:t>
            </a:r>
          </a:p>
          <a:p>
            <a:pPr marL="342900" indent="-342900" algn="l" rtl="0">
              <a:lnSpc>
                <a:spcPts val="25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Install a pedometer and aim for at least 5,000 steps per working day. </a:t>
            </a:r>
          </a:p>
        </p:txBody>
      </p:sp>
    </p:spTree>
    <p:extLst>
      <p:ext uri="{BB962C8B-B14F-4D97-AF65-F5344CB8AC3E}">
        <p14:creationId xmlns:p14="http://schemas.microsoft.com/office/powerpoint/2010/main" val="50632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C85E0-3494-69D2-4D94-8B4404A3C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B608C5D-8361-F219-1797-DEA517B62D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179" t="51426" r="1" b="-6993"/>
          <a:stretch/>
        </p:blipFill>
        <p:spPr>
          <a:xfrm>
            <a:off x="2162755" y="2480462"/>
            <a:ext cx="7864005" cy="109868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D7BDABD-DEF1-F224-C45B-E16FD46AD0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584" y="1555380"/>
            <a:ext cx="11348831" cy="649705"/>
          </a:xfrm>
        </p:spPr>
        <p:txBody>
          <a:bodyPr>
            <a:normAutofit/>
          </a:bodyPr>
          <a:lstStyle/>
          <a:p>
            <a:pPr rtl="0"/>
            <a:r>
              <a:rPr lang="en-gb" sz="4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How do we do things at our company?</a:t>
            </a:r>
            <a:endParaRPr lang="en-gb" sz="4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328F3CE-4AD6-1F68-6871-1BD06F81F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3A103CE-CAA8-70C5-D24A-712CE17672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665ECD9-30F5-3A79-8FF1-A9D457024C1C}"/>
              </a:ext>
            </a:extLst>
          </p:cNvPr>
          <p:cNvSpPr txBox="1">
            <a:spLocks/>
          </p:cNvSpPr>
          <p:nvPr/>
        </p:nvSpPr>
        <p:spPr>
          <a:xfrm>
            <a:off x="2250219" y="2728803"/>
            <a:ext cx="7776541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is your opinion?</a:t>
            </a:r>
            <a:endParaRPr lang="en-gb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277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6F7F0BD-BCFB-7B8A-2B94-5121C79F9B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F3F2F576-35C2-4CE2-B000-280A540EA4FA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1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A0813CCC-C561-FE0B-461E-87A440811E2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22F45E8-46D5-24DC-9D73-EB6F00A512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7B9D6A4-68A3-FED1-E1F0-F5654E0AC306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Before I start work, I think about how I can do the work in a healthy way.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98F224AD-C633-1944-C699-C661BED5C542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5972BD35-C23B-0971-F717-70927E99A3B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314691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04A15-1466-D121-2AAF-C0A9F21464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FF742DCE-4B22-2898-6E99-50BFBEADC0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72AFC770-1588-815C-CFB6-AF5F3C52552B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2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4302E51E-5C56-0EFF-A0A4-5DFE28BA06C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5E64C21-5A77-9C00-A4A0-4163BDDF763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E4D5FCA-AC9D-905C-E971-3589ABA0C83F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more heavy work I do,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less I need to go to the gym.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C8C0BF9D-B826-5435-F57E-6A8A788D36B4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2230D2E-B251-5EAF-FC65-3A3440849AB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22178678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43D24-E6BA-4E63-0798-2BC2F0624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4AEFD49-E5A9-DF7D-6DAE-11D010F7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622BB73C-F45C-8F49-DC9C-AEA5A945CB6C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3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B027D275-80AF-6466-A731-49A51E84A9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5D014DA-5E51-E2CA-C6B1-275DF1D65C4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3BB334A-450E-EB6A-E38D-46E3C220BF8C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 my free time, I take good care of</a:t>
            </a:r>
            <a:r>
              <a:rPr lang="en-gb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myself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so that I stay fit for work.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311F3454-B4A8-EB6E-DA87-6B6E7ACC8657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F5301F-6CD2-A6F2-A6A1-B4CD6C6087D8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6317103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8FCB8-BAD4-371A-ADD4-BAB44A6F4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CAD18C92-C383-0E90-3E1B-743E6FA91F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1C7654EB-FF4D-0718-061E-2C8119ED4FC2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4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BE54B108-29CE-6490-87EC-6EDFFCF380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B71E4D47-A308-CB92-974D-BB83F568EA0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9F1907D-686F-C3FC-E5BF-C69D090C2FF4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overload leads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to back problems.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DA502F28-5345-5266-DAD2-189860DF08C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BFFED3C0-2F4E-D371-8B36-94472D46C4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23259955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4907F-D2E5-CC4D-5101-BD66A988E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065E8A4-5EEF-34CF-384D-022DFEFFF2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AFE5E2C6-4811-42FF-F0B2-45C5D8B7389A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5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C635E292-D75D-E034-AEC3-A291BC5B5EF1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2406503-FCC5-41E8-5344-4ADCB538CB9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D871D8-0B23-70E7-428B-0FEEFC23BF52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If I have back pain, I just carry on.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1FD03069-6497-6807-105C-6303F1022C1B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9A7FE9A-F202-9B4C-1125-8FAFAD066326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6615257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E8CB8-40BC-0EB1-FBAF-ABAAECF48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BD5D341-02F4-9C79-9F82-009B445092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8FA52DDE-9FE6-60EC-348B-B5FE861CA543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6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34A05D08-333F-7A13-12FE-0BA7A2F4700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C0287E-50CD-FFED-DF57-D75A5024AFB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43EC7D1-6303-BBCF-F0F6-0FC88CBFAE8E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Using a lifting aid takes more time.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That's why I don't use it.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D803F1-907A-2568-9CDE-C732F10FF170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85FD559-05BE-1C7A-A75E-D0EC6EC05DC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7830799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53F52-47E3-6F33-CD90-3D5F5780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812142A-7AB6-CB1B-A514-75D69C7186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794A679-CBD4-3ECD-0170-8EC5FB14255B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7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6AF6FAF4-EF88-90E2-90F2-A12EFE553F95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0F172AD6-91CB-EF37-CEF2-8B93F62CBF3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7AFCA04-B5A1-64C1-5E61-BFADFCB705E1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My age has no influence on 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I can do physically.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7C1EA8F-D539-D8F8-13A2-8BB1CE68E931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527AEFA-8962-CF5C-BBA9-321759876C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2165909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370FA-B4C8-0581-4CA0-3952ECB5C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4C4005F-D79E-8532-67AA-B200B1988D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C985CE7-9518-15D4-C483-352108E56C80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8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37F4673D-E2E3-E0EC-0D7F-2DA1E8F6B2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5701F88-D448-BF9D-95A8-876044338DB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DE80AFE-3CAD-C665-90A5-C0333F1D9759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Bending your knees is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an outdated lifting technique.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95D2B3C7-D646-EBEC-4950-A1D7A68D30F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6141A4D-B554-947B-9CF4-025CDE4153F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9781427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BA8F-EA60-B765-B668-A52958409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C8C327CC-EAB1-B00F-7BA6-1F7D2E1B28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350" r="1" b="51404"/>
          <a:stretch>
            <a:fillRect/>
          </a:stretch>
        </p:blipFill>
        <p:spPr>
          <a:xfrm>
            <a:off x="1" y="1444623"/>
            <a:ext cx="2693042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E813D76E-85D9-325B-4BC7-B0B85A2CD510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9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441E70AC-0D1F-A537-C961-559DC509059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D008E03-2D22-2FE0-8CEE-0FC552513AE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472D0CA-8AD0-1651-67EE-CBF98EB4D0A0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 terms of the strain on your back, it makes no difference</a:t>
            </a:r>
          </a:p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whether you push a truck with one or two hands.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8591B8-8169-4E75-F65D-E5E6B0DF1268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ACB7780-E764-51A4-B293-3236DF93179B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2934124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7505D-6B3C-4305-0B6F-F40D3B898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C060FF3D-F606-5A5F-3E12-64EDB0D4DE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997" r="1" b="51404"/>
          <a:stretch>
            <a:fillRect/>
          </a:stretch>
        </p:blipFill>
        <p:spPr>
          <a:xfrm>
            <a:off x="0" y="1444623"/>
            <a:ext cx="2875923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C26D563-B091-8727-9F09-9C3F206214E9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000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Statement 10</a:t>
            </a:r>
            <a:endParaRPr lang="en-gb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89EF2F2C-010F-DC8E-1A0B-85F302AF02C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0AF8424-63CC-627E-76A2-8B415131FB5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7441C030-A131-5DEB-0AA5-0F7274BE5779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Pushing</a:t>
            </a:r>
            <a:r>
              <a:rPr lang="en-gb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is harder on your back than pulling.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A45C00B-719D-0D84-6C43-B8575FC9A8CE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A. True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9E187A8-ACFF-0068-850D-21F2387A70F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6836584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50C34-50D2-AE9E-ABF8-0B95E357B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65F6B78C-8ABC-2F55-80A2-22D174F786AE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2624FB1-A318-C54B-325C-7474BBD5C4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E930B1-2E47-18EB-04F5-21AA69811F8C}"/>
              </a:ext>
            </a:extLst>
          </p:cNvPr>
          <p:cNvSpPr txBox="1">
            <a:spLocks/>
          </p:cNvSpPr>
          <p:nvPr/>
        </p:nvSpPr>
        <p:spPr>
          <a:xfrm>
            <a:off x="701205" y="1712623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>
              <a:buClr>
                <a:srgbClr val="E30613"/>
              </a:buClr>
            </a:pP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results of the Physical Load Improvement Check:</a:t>
            </a:r>
          </a:p>
        </p:txBody>
      </p:sp>
    </p:spTree>
    <p:extLst>
      <p:ext uri="{BB962C8B-B14F-4D97-AF65-F5344CB8AC3E}">
        <p14:creationId xmlns:p14="http://schemas.microsoft.com/office/powerpoint/2010/main" val="15752972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BF7CC-FEAD-2714-D487-B83A779A4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1A2AE7DF-14EA-0C0E-BE37-7F7545AF1B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6EA51FB8-5289-5368-689C-A5C511A38AB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05561CE-F8F6-50BE-DC31-38962E9F8C86}"/>
              </a:ext>
            </a:extLst>
          </p:cNvPr>
          <p:cNvSpPr txBox="1">
            <a:spLocks/>
          </p:cNvSpPr>
          <p:nvPr/>
        </p:nvSpPr>
        <p:spPr>
          <a:xfrm>
            <a:off x="3386343" y="2876270"/>
            <a:ext cx="10789589" cy="23614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lnSpc>
                <a:spcPct val="200000"/>
              </a:lnSpc>
              <a:buClr>
                <a:srgbClr val="E30613"/>
              </a:buClr>
            </a:pP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Technical</a:t>
            </a: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Tools</a:t>
            </a:r>
          </a:p>
          <a:p>
            <a:pPr algn="l" rtl="0">
              <a:lnSpc>
                <a:spcPct val="200000"/>
              </a:lnSpc>
              <a:buClr>
                <a:srgbClr val="E30613"/>
              </a:buClr>
            </a:pP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Rotation and design</a:t>
            </a:r>
          </a:p>
          <a:p>
            <a:pPr algn="l" rtl="0">
              <a:lnSpc>
                <a:spcPct val="200000"/>
              </a:lnSpc>
              <a:buClr>
                <a:srgbClr val="E30613"/>
              </a:buClr>
            </a:pP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gb" sz="2000" b="0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i="0" u="none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Strain and load capacity</a:t>
            </a:r>
          </a:p>
        </p:txBody>
      </p:sp>
      <p:pic>
        <p:nvPicPr>
          <p:cNvPr id="2" name="Afbeelding 1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28CF6864-C349-3E80-5EF0-C919957E75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399" r="1" b="51404"/>
          <a:stretch>
            <a:fillRect/>
          </a:stretch>
        </p:blipFill>
        <p:spPr>
          <a:xfrm>
            <a:off x="0" y="1400379"/>
            <a:ext cx="4399224" cy="960857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C4941816-53E3-0F3E-B0C3-D7B13753211C}"/>
              </a:ext>
            </a:extLst>
          </p:cNvPr>
          <p:cNvSpPr txBox="1">
            <a:spLocks/>
          </p:cNvSpPr>
          <p:nvPr/>
        </p:nvSpPr>
        <p:spPr>
          <a:xfrm>
            <a:off x="843169" y="1620259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can you do?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4529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28C57-23DA-267D-62AE-7290188A9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37F12F8F-F7CE-38C4-4B16-CDAB43CD576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Are you getting fed up? I work safely and healthily!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D0DDAC1-F42B-26E7-3A87-F1946C05EFC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900D7F1D-4ADE-2CB8-E9D6-E4B2DAD4C310}"/>
              </a:ext>
            </a:extLst>
          </p:cNvPr>
          <p:cNvSpPr txBox="1">
            <a:spLocks/>
          </p:cNvSpPr>
          <p:nvPr/>
        </p:nvSpPr>
        <p:spPr>
          <a:xfrm>
            <a:off x="843168" y="1712623"/>
            <a:ext cx="10789589" cy="5216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>
              <a:buClr>
                <a:srgbClr val="E30613"/>
              </a:buClr>
            </a:pP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What can you do yourself? 10 tips!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C108C68-D6C7-7F80-4862-2B208FC8803C}"/>
              </a:ext>
            </a:extLst>
          </p:cNvPr>
          <p:cNvSpPr txBox="1">
            <a:spLocks/>
          </p:cNvSpPr>
          <p:nvPr/>
        </p:nvSpPr>
        <p:spPr>
          <a:xfrm>
            <a:off x="848139" y="2292518"/>
            <a:ext cx="10500691" cy="37124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 	Lifting should be avoided.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 	Consider the weight you are lifting beforehand.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3. 	Move products as little as possible on foot.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4. 	Ensure sufficient variety in your work.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5. 	Use aids.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6. 	Keep your back as straight as possible.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7. 	Ensure that materials are stored at grasping height rather than on the floor.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8. 	Discuss physical load with each other.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9. 	Work together to find suitable solutions. 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10.	Ensure you get sufficient rest and take your body's signals seriously.</a:t>
            </a:r>
          </a:p>
          <a:p>
            <a:pPr algn="l" defTabSz="540000" rtl="0">
              <a:lnSpc>
                <a:spcPct val="100000"/>
              </a:lnSpc>
            </a:pPr>
            <a:endParaRPr lang="en-gb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Take the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 Improvement Check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www.5xbeter.nl</a:t>
            </a: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l" defTabSz="540000" rtl="0">
              <a:lnSpc>
                <a:spcPct val="100000"/>
              </a:lnSpc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550243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zwart-wit&#10;&#10;Beschrijving automatisch gegenereerd met lage betrouwbaarheid">
            <a:extLst>
              <a:ext uri="{FF2B5EF4-FFF2-40B4-BE49-F238E27FC236}">
                <a16:creationId xmlns:a16="http://schemas.microsoft.com/office/drawing/2014/main" id="{B56AF795-3465-B431-03B6-9A7BFA01D6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0" b="8431"/>
          <a:stretch/>
        </p:blipFill>
        <p:spPr>
          <a:xfrm>
            <a:off x="838200" y="1138990"/>
            <a:ext cx="10505661" cy="4990878"/>
          </a:xfrm>
          <a:prstGeom prst="rect">
            <a:avLst/>
          </a:prstGeom>
        </p:spPr>
      </p:pic>
      <p:sp>
        <p:nvSpPr>
          <p:cNvPr id="5" name="Ondertitel 2">
            <a:extLst>
              <a:ext uri="{FF2B5EF4-FFF2-40B4-BE49-F238E27FC236}">
                <a16:creationId xmlns:a16="http://schemas.microsoft.com/office/drawing/2014/main" id="{64993ED8-B6F3-0993-641F-FED39C1D4F4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 |   </a:t>
            </a: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>
              <a:buNone/>
            </a:pP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3C6C116-13C2-A6CE-BA1B-542A51DBB7A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Hazardous substances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D53C3E2C-39F1-BC02-532B-646F83712A5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2363" b="51404"/>
          <a:stretch>
            <a:fillRect/>
          </a:stretch>
        </p:blipFill>
        <p:spPr>
          <a:xfrm>
            <a:off x="0" y="1407413"/>
            <a:ext cx="3218688" cy="960857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8A1D01D-5FD0-C8C8-AC4F-42CCDBCEF6B5}"/>
              </a:ext>
            </a:extLst>
          </p:cNvPr>
          <p:cNvSpPr txBox="1">
            <a:spLocks/>
          </p:cNvSpPr>
          <p:nvPr/>
        </p:nvSpPr>
        <p:spPr>
          <a:xfrm>
            <a:off x="843169" y="1646820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Questions?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0600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47736-155C-7CEE-F470-3AEF91EC0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0E5BB89C-0580-5871-D2F8-B4C56456CEF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buNone/>
            </a:pP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 |   </a:t>
            </a:r>
            <a:r>
              <a:rPr lang="en-gb" b="1" i="0" u="none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>
              <a:buNone/>
            </a:pPr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BD2D58D-27DB-9BAF-8F64-D00FA1A3187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rtl="0"/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Safe and healthy working practices  </a:t>
            </a:r>
            <a:r>
              <a:rPr lang="en-gb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gb" b="1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0" i="0" u="none" baseline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Physical load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Afbeelding 2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4FC31023-30A4-C5F0-C4CA-7B575F85BC4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7742" b="51404"/>
          <a:stretch>
            <a:fillRect/>
          </a:stretch>
        </p:blipFill>
        <p:spPr>
          <a:xfrm>
            <a:off x="0" y="1400379"/>
            <a:ext cx="3284452" cy="960857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B85874DE-444D-FE16-F32D-67262585BD22}"/>
              </a:ext>
            </a:extLst>
          </p:cNvPr>
          <p:cNvSpPr txBox="1">
            <a:spLocks/>
          </p:cNvSpPr>
          <p:nvPr/>
        </p:nvSpPr>
        <p:spPr>
          <a:xfrm>
            <a:off x="843169" y="1638250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rtl="0"/>
            <a:r>
              <a:rPr lang="en-gb" sz="2800" b="1" i="0" u="none" baseline="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Need help?</a:t>
            </a:r>
            <a:endParaRPr lang="en-gb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D22E3B8A-E27D-9D84-0134-61C10E815885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10434762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 rtl="0"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Discuss it with your manager or contact the health and safety officer.</a:t>
            </a:r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DA68C73-FF00-54CD-FCFC-579620CB3A2E}"/>
              </a:ext>
            </a:extLst>
          </p:cNvPr>
          <p:cNvSpPr txBox="1">
            <a:spLocks/>
          </p:cNvSpPr>
          <p:nvPr/>
        </p:nvSpPr>
        <p:spPr>
          <a:xfrm>
            <a:off x="848138" y="3486115"/>
            <a:ext cx="10053099" cy="154706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Consult an Improvement Coach from 5xbeter: </a:t>
            </a:r>
            <a:r>
              <a:rPr lang="en-gb" sz="2000" b="1" i="0" u="sng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en-gb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360000" rtl="0">
              <a:lnSpc>
                <a:spcPct val="150000"/>
              </a:lnSpc>
              <a:buClr>
                <a:srgbClr val="E30613"/>
              </a:buClr>
            </a:pPr>
            <a:r>
              <a:rPr lang="en-gb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Or call the </a:t>
            </a:r>
            <a:r>
              <a:rPr lang="en-gb" sz="2000" b="1" i="0" u="none" baseline="0">
                <a:solidFill>
                  <a:srgbClr val="E30613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FREE</a:t>
            </a:r>
            <a:r>
              <a:rPr lang="en-gb" sz="2000" b="1" i="0" u="none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Improvement Line: 0800 – 55 55 005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4174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5xbeter">
      <a:dk1>
        <a:srgbClr val="000000"/>
      </a:dk1>
      <a:lt1>
        <a:srgbClr val="FFFFFF"/>
      </a:lt1>
      <a:dk2>
        <a:srgbClr val="646464"/>
      </a:dk2>
      <a:lt2>
        <a:srgbClr val="E6E6E6"/>
      </a:lt2>
      <a:accent1>
        <a:srgbClr val="00A3DA"/>
      </a:accent1>
      <a:accent2>
        <a:srgbClr val="E10512"/>
      </a:accent2>
      <a:accent3>
        <a:srgbClr val="00A3DA"/>
      </a:accent3>
      <a:accent4>
        <a:srgbClr val="E10512"/>
      </a:accent4>
      <a:accent5>
        <a:srgbClr val="00A3D9"/>
      </a:accent5>
      <a:accent6>
        <a:srgbClr val="E10512"/>
      </a:accent6>
      <a:hlink>
        <a:srgbClr val="00A3DA"/>
      </a:hlink>
      <a:folHlink>
        <a:srgbClr val="007DA7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2fdb8f7-ceea-45b3-9244-f9361c6821fe">
      <Terms xmlns="http://schemas.microsoft.com/office/infopath/2007/PartnerControls"/>
    </lcf76f155ced4ddcb4097134ff3c332f>
    <TaxCatchAll xmlns="cff0c8fd-28a4-4f13-a2ff-adbaff7ad42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935E5029A4B049BAFB1E9ECA40A866" ma:contentTypeVersion="15" ma:contentTypeDescription="Een nieuw document maken." ma:contentTypeScope="" ma:versionID="1c2d3aaf1ceab3cb34c24d6fc1e8e236">
  <xsd:schema xmlns:xsd="http://www.w3.org/2001/XMLSchema" xmlns:xs="http://www.w3.org/2001/XMLSchema" xmlns:p="http://schemas.microsoft.com/office/2006/metadata/properties" xmlns:ns2="12fdb8f7-ceea-45b3-9244-f9361c6821fe" xmlns:ns3="cff0c8fd-28a4-4f13-a2ff-adbaff7ad42a" targetNamespace="http://schemas.microsoft.com/office/2006/metadata/properties" ma:root="true" ma:fieldsID="b8e44fd77a69f173c505d2dfcc583ba2" ns2:_="" ns3:_="">
    <xsd:import namespace="12fdb8f7-ceea-45b3-9244-f9361c6821fe"/>
    <xsd:import namespace="cff0c8fd-28a4-4f13-a2ff-adbaff7ad42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db8f7-ceea-45b3-9244-f9361c6821f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Afbeeldingtags" ma:readOnly="false" ma:fieldId="{5cf76f15-5ced-4ddc-b409-7134ff3c332f}" ma:taxonomyMulti="true" ma:sspId="97e97178-e81f-434c-919c-7bb8405792f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f0c8fd-28a4-4f13-a2ff-adbaff7ad42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f1c0fcab-f1df-433f-b77d-b59fcc1d03d4}" ma:internalName="TaxCatchAll" ma:showField="CatchAllData" ma:web="cff0c8fd-28a4-4f13-a2ff-adbaff7ad4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4105DA-6C85-4491-ABC8-17151D7D10A7}">
  <ds:schemaRefs>
    <ds:schemaRef ds:uri="http://purl.org/dc/dcmitype/"/>
    <ds:schemaRef ds:uri="12fdb8f7-ceea-45b3-9244-f9361c6821fe"/>
    <ds:schemaRef ds:uri="http://schemas.microsoft.com/office/2006/documentManagement/types"/>
    <ds:schemaRef ds:uri="cff0c8fd-28a4-4f13-a2ff-adbaff7ad42a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  <ds:schemaRef ds:uri="aa0361cd-42d1-45f5-afcd-cf31d520fd2e"/>
    <ds:schemaRef ds:uri="72982cc6-c024-4b6f-8e11-1f4ac6243d2b"/>
  </ds:schemaRefs>
</ds:datastoreItem>
</file>

<file path=customXml/itemProps2.xml><?xml version="1.0" encoding="utf-8"?>
<ds:datastoreItem xmlns:ds="http://schemas.openxmlformats.org/officeDocument/2006/customXml" ds:itemID="{8E314597-0154-4838-B4AA-735FBC558349}"/>
</file>

<file path=customXml/itemProps3.xml><?xml version="1.0" encoding="utf-8"?>
<ds:datastoreItem xmlns:ds="http://schemas.openxmlformats.org/officeDocument/2006/customXml" ds:itemID="{6E23E5CF-1D18-472E-8C74-ED1C87C34DF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1088</TotalTime>
  <Words>6264</Words>
  <Application>Microsoft Macintosh PowerPoint</Application>
  <PresentationFormat>Breedbeeld</PresentationFormat>
  <Paragraphs>575</Paragraphs>
  <Slides>44</Slides>
  <Notes>44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3</vt:i4>
      </vt:variant>
      <vt:variant>
        <vt:lpstr>Diatitels</vt:lpstr>
      </vt:variant>
      <vt:variant>
        <vt:i4>44</vt:i4>
      </vt:variant>
    </vt:vector>
  </HeadingPairs>
  <TitlesOfParts>
    <vt:vector size="53" baseType="lpstr">
      <vt:lpstr>Aptos</vt:lpstr>
      <vt:lpstr>Arial</vt:lpstr>
      <vt:lpstr>Calibri</vt:lpstr>
      <vt:lpstr>Calibri Light</vt:lpstr>
      <vt:lpstr>Lato</vt:lpstr>
      <vt:lpstr>Söhne</vt:lpstr>
      <vt:lpstr>Kantoorthema</vt:lpstr>
      <vt:lpstr>Aangepast ontwerp</vt:lpstr>
      <vt:lpstr>1_Aangepast ontwerp</vt:lpstr>
      <vt:lpstr>Toolbox Physical load</vt:lpstr>
      <vt:lpstr>Contents</vt:lpstr>
      <vt:lpstr>How can you exert a physical load on your body?</vt:lpstr>
      <vt:lpstr>Forms of physical load</vt:lpstr>
      <vt:lpstr>What are the possible signs of physical load?</vt:lpstr>
      <vt:lpstr>Physical load: the risks</vt:lpstr>
      <vt:lpstr>The back</vt:lpstr>
      <vt:lpstr>Is physical load always bad?</vt:lpstr>
      <vt:lpstr>What causes you to lose your balance?</vt:lpstr>
      <vt:lpstr>Imbalance</vt:lpstr>
      <vt:lpstr>Lifting</vt:lpstr>
      <vt:lpstr>What is the maximum weight you may lift?</vt:lpstr>
      <vt:lpstr>Spot the differences</vt:lpstr>
      <vt:lpstr>What is the best lifting technique?</vt:lpstr>
      <vt:lpstr>Lifting tips</vt:lpstr>
      <vt:lpstr>Guidelines for lifting.</vt:lpstr>
      <vt:lpstr>Which is harder on your back?</vt:lpstr>
      <vt:lpstr>Pushing and pulling</vt:lpstr>
      <vt:lpstr>Which is harder on your back?</vt:lpstr>
      <vt:lpstr>Guidelines for pushing and pulling</vt:lpstr>
      <vt:lpstr>Stressful working posture</vt:lpstr>
      <vt:lpstr>In which position is the load on the body heaviest? </vt:lpstr>
      <vt:lpstr>Postures that put pressure  on the intervertebral discs.</vt:lpstr>
      <vt:lpstr>Guidelines for unfavourable working posture</vt:lpstr>
      <vt:lpstr>Repetitive movements</vt:lpstr>
      <vt:lpstr>Guidelines for repetitive movements</vt:lpstr>
      <vt:lpstr>Sedentary work</vt:lpstr>
      <vt:lpstr>Guidelines for sedentary work</vt:lpstr>
      <vt:lpstr>How do we do things at our company?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Twan Schellekens</dc:creator>
  <cp:lastModifiedBy>Twan Schellekens</cp:lastModifiedBy>
  <cp:revision>162</cp:revision>
  <dcterms:created xsi:type="dcterms:W3CDTF">2024-07-18T10:20:34Z</dcterms:created>
  <dcterms:modified xsi:type="dcterms:W3CDTF">2025-09-28T13:00:30Z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0x010100CB935E5029A4B049BAFB1E9ECA40A866</vt:lpwstr>
  </property>
  <property fmtid="{D5CDD505-2E9C-101B-9397-08002B2CF9AE}" pid="3" name="MediaServiceImageTags">
    <vt:lpwstr/>
  </property>
</Properties>
</file>